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A26640-76A2-4B0F-A263-21BC32E14CC8}" type="datetimeFigureOut">
              <a:rPr lang="en-US" smtClean="0"/>
              <a:t>6/8/2018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7E601-9B03-44CC-AC33-82824DDD1063}" type="slidenum">
              <a:rPr lang="en-US" smtClean="0"/>
              <a:t>‹#›</a:t>
            </a:fld>
            <a:endParaRPr lang="en-US"/>
          </a:p>
        </p:txBody>
      </p:sp>
    </p:spTree>
    <p:extLst>
      <p:ext uri="{BB962C8B-B14F-4D97-AF65-F5344CB8AC3E}">
        <p14:creationId xmlns:p14="http://schemas.microsoft.com/office/powerpoint/2010/main" val="322092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023C-A533-8F4E-AA7F-56131F6F42D7}" type="slidenum">
              <a:rPr lang="en-US" smtClean="0"/>
              <a:pPr/>
              <a:t>8</a:t>
            </a:fld>
            <a:endParaRPr lang="en-US"/>
          </a:p>
        </p:txBody>
      </p:sp>
    </p:spTree>
    <p:extLst>
      <p:ext uri="{BB962C8B-B14F-4D97-AF65-F5344CB8AC3E}">
        <p14:creationId xmlns:p14="http://schemas.microsoft.com/office/powerpoint/2010/main" val="1856723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023C-A533-8F4E-AA7F-56131F6F42D7}" type="slidenum">
              <a:rPr lang="en-US" smtClean="0"/>
              <a:pPr/>
              <a:t>10</a:t>
            </a:fld>
            <a:endParaRPr lang="en-US"/>
          </a:p>
        </p:txBody>
      </p:sp>
    </p:spTree>
    <p:extLst>
      <p:ext uri="{BB962C8B-B14F-4D97-AF65-F5344CB8AC3E}">
        <p14:creationId xmlns:p14="http://schemas.microsoft.com/office/powerpoint/2010/main" val="37783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BD95AB-E321-4C2D-92C1-F749E003BB2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62291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D95AB-E321-4C2D-92C1-F749E003BB2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56531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D95AB-E321-4C2D-92C1-F749E003BB2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126356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D95AB-E321-4C2D-92C1-F749E003BB2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369357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D95AB-E321-4C2D-92C1-F749E003BB2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287757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BD95AB-E321-4C2D-92C1-F749E003BB2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181117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BD95AB-E321-4C2D-92C1-F749E003BB26}"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5934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BD95AB-E321-4C2D-92C1-F749E003BB26}"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139490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D95AB-E321-4C2D-92C1-F749E003BB26}"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288047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D95AB-E321-4C2D-92C1-F749E003BB2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387855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D95AB-E321-4C2D-92C1-F749E003BB2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93B69-D27B-4FB0-BAB5-2C6546D31CB8}" type="slidenum">
              <a:rPr lang="en-US" smtClean="0"/>
              <a:t>‹#›</a:t>
            </a:fld>
            <a:endParaRPr lang="en-US"/>
          </a:p>
        </p:txBody>
      </p:sp>
    </p:spTree>
    <p:extLst>
      <p:ext uri="{BB962C8B-B14F-4D97-AF65-F5344CB8AC3E}">
        <p14:creationId xmlns:p14="http://schemas.microsoft.com/office/powerpoint/2010/main" val="122891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D95AB-E321-4C2D-92C1-F749E003BB26}" type="datetimeFigureOut">
              <a:rPr lang="en-US" smtClean="0"/>
              <a:t>6/8/2018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93B69-D27B-4FB0-BAB5-2C6546D31CB8}" type="slidenum">
              <a:rPr lang="en-US" smtClean="0"/>
              <a:t>‹#›</a:t>
            </a:fld>
            <a:endParaRPr lang="en-US"/>
          </a:p>
        </p:txBody>
      </p:sp>
    </p:spTree>
    <p:extLst>
      <p:ext uri="{BB962C8B-B14F-4D97-AF65-F5344CB8AC3E}">
        <p14:creationId xmlns:p14="http://schemas.microsoft.com/office/powerpoint/2010/main" val="252283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14"/>
            <a:ext cx="8229600" cy="1143000"/>
          </a:xfrm>
        </p:spPr>
        <p:txBody>
          <a:bodyPr/>
          <a:lstStyle/>
          <a:p>
            <a:r>
              <a:rPr lang="en-US" b="1" dirty="0" smtClean="0"/>
              <a:t>Aztec Journal: Journal # 3</a:t>
            </a:r>
            <a:endParaRPr lang="en-US" b="1" dirty="0"/>
          </a:p>
        </p:txBody>
      </p:sp>
      <p:sp>
        <p:nvSpPr>
          <p:cNvPr id="3" name="Content Placeholder 2"/>
          <p:cNvSpPr>
            <a:spLocks noGrp="1"/>
          </p:cNvSpPr>
          <p:nvPr>
            <p:ph idx="1"/>
          </p:nvPr>
        </p:nvSpPr>
        <p:spPr>
          <a:xfrm>
            <a:off x="0" y="960120"/>
            <a:ext cx="9144000" cy="5897880"/>
          </a:xfrm>
        </p:spPr>
        <p:txBody>
          <a:bodyPr>
            <a:normAutofit/>
          </a:bodyPr>
          <a:lstStyle/>
          <a:p>
            <a:r>
              <a:rPr lang="en-US" b="1" dirty="0" smtClean="0"/>
              <a:t>As you get close to Tenochtitlan, you decide to secretly set up camp outside of the city. You send scouts ahead into the city disguised as local inhabitants. (1) You create and draw a design for an Aztec flag in your journal. (2) In at least a 5 FULL REAL SENTENCE description, you write in your journal how the colors and symbols you have chosen for your flag relates to what you have learned about Aztec Empire’s people, religion, agriculture and any other significant practices (see your class notes). </a:t>
            </a:r>
            <a:endParaRPr lang="en-US" b="1" dirty="0"/>
          </a:p>
        </p:txBody>
      </p:sp>
    </p:spTree>
    <p:extLst>
      <p:ext uri="{BB962C8B-B14F-4D97-AF65-F5344CB8AC3E}">
        <p14:creationId xmlns:p14="http://schemas.microsoft.com/office/powerpoint/2010/main" val="3100937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016"/>
            <a:ext cx="8229600" cy="1143000"/>
          </a:xfrm>
        </p:spPr>
        <p:txBody>
          <a:bodyPr>
            <a:normAutofit/>
          </a:bodyPr>
          <a:lstStyle/>
          <a:p>
            <a:r>
              <a:rPr lang="en-US" sz="4000" b="1" dirty="0" smtClean="0"/>
              <a:t>Aztec</a:t>
            </a:r>
            <a:endParaRPr lang="en-US" sz="4000" b="1" dirty="0"/>
          </a:p>
        </p:txBody>
      </p:sp>
      <p:sp>
        <p:nvSpPr>
          <p:cNvPr id="3" name="Content Placeholder 2"/>
          <p:cNvSpPr>
            <a:spLocks noGrp="1"/>
          </p:cNvSpPr>
          <p:nvPr>
            <p:ph idx="1"/>
          </p:nvPr>
        </p:nvSpPr>
        <p:spPr>
          <a:xfrm>
            <a:off x="0" y="804672"/>
            <a:ext cx="9144000" cy="6053328"/>
          </a:xfrm>
        </p:spPr>
        <p:txBody>
          <a:bodyPr>
            <a:normAutofit/>
          </a:bodyPr>
          <a:lstStyle/>
          <a:p>
            <a:pPr marL="0" indent="0" algn="ctr" fontAlgn="base">
              <a:lnSpc>
                <a:spcPct val="150000"/>
              </a:lnSpc>
              <a:spcBef>
                <a:spcPts val="600"/>
              </a:spcBef>
              <a:buNone/>
            </a:pPr>
            <a:r>
              <a:rPr lang="en-US" sz="2800" dirty="0"/>
              <a:t>Originally, the colors of the Mexican flag held different meanings than today.  The green stripe was said to represent Mexico’s independence from Spain.  The color red indicated the union between the Americas and Europe, as the elite class still identified with its European roots.  The white color was established to symbolize the purity of the Catholic </a:t>
            </a:r>
            <a:r>
              <a:rPr lang="en-US" sz="2800" dirty="0" smtClean="0"/>
              <a:t>religion. Today</a:t>
            </a:r>
            <a:r>
              <a:rPr lang="en-US" sz="2800" dirty="0"/>
              <a:t>, the meaning behind the colors has </a:t>
            </a:r>
            <a:r>
              <a:rPr lang="en-US" sz="2800" dirty="0" smtClean="0"/>
              <a:t>changed: </a:t>
            </a:r>
            <a:r>
              <a:rPr lang="en-US" sz="2800" b="1" dirty="0" smtClean="0">
                <a:solidFill>
                  <a:srgbClr val="00B050"/>
                </a:solidFill>
              </a:rPr>
              <a:t>Green </a:t>
            </a:r>
            <a:r>
              <a:rPr lang="en-US" sz="2800" dirty="0"/>
              <a:t>represents hope. </a:t>
            </a:r>
            <a:r>
              <a:rPr lang="en-US" sz="2800" b="1" dirty="0" smtClean="0">
                <a:solidFill>
                  <a:schemeClr val="bg1">
                    <a:lumMod val="65000"/>
                  </a:schemeClr>
                </a:solidFill>
              </a:rPr>
              <a:t>White</a:t>
            </a:r>
            <a:r>
              <a:rPr lang="en-US" sz="2800" b="1" dirty="0" smtClean="0">
                <a:solidFill>
                  <a:schemeClr val="bg1">
                    <a:lumMod val="85000"/>
                  </a:schemeClr>
                </a:solidFill>
              </a:rPr>
              <a:t> </a:t>
            </a:r>
            <a:r>
              <a:rPr lang="en-US" sz="2800" dirty="0"/>
              <a:t>symbolizes </a:t>
            </a:r>
            <a:r>
              <a:rPr lang="en-US" sz="2800" dirty="0" smtClean="0"/>
              <a:t>purity.</a:t>
            </a:r>
            <a:r>
              <a:rPr lang="en-US" sz="2800" b="1" dirty="0" smtClean="0"/>
              <a:t>  </a:t>
            </a:r>
            <a:r>
              <a:rPr lang="en-US" sz="2800" b="1" dirty="0" smtClean="0">
                <a:solidFill>
                  <a:srgbClr val="FF0000"/>
                </a:solidFill>
              </a:rPr>
              <a:t>Red</a:t>
            </a:r>
            <a:r>
              <a:rPr lang="en-US" sz="2800" b="1" dirty="0" smtClean="0"/>
              <a:t> </a:t>
            </a:r>
            <a:r>
              <a:rPr lang="en-US" sz="2800" dirty="0"/>
              <a:t>stands for the blood of the heroes who fought for independence.</a:t>
            </a:r>
          </a:p>
        </p:txBody>
      </p:sp>
    </p:spTree>
    <p:extLst>
      <p:ext uri="{BB962C8B-B14F-4D97-AF65-F5344CB8AC3E}">
        <p14:creationId xmlns:p14="http://schemas.microsoft.com/office/powerpoint/2010/main" val="338868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Aztec</a:t>
            </a:r>
            <a:endParaRPr lang="en-US" sz="4000" b="1" dirty="0"/>
          </a:p>
        </p:txBody>
      </p:sp>
      <p:sp>
        <p:nvSpPr>
          <p:cNvPr id="6" name="Content Placeholder 5"/>
          <p:cNvSpPr>
            <a:spLocks noGrp="1"/>
          </p:cNvSpPr>
          <p:nvPr>
            <p:ph idx="1"/>
          </p:nvPr>
        </p:nvSpPr>
        <p:spPr>
          <a:xfrm>
            <a:off x="457200" y="2188029"/>
            <a:ext cx="8229600" cy="3938134"/>
          </a:xfrm>
        </p:spPr>
        <p:txBody>
          <a:bodyPr>
            <a:normAutofit/>
          </a:bodyPr>
          <a:lstStyle/>
          <a:p>
            <a:pPr>
              <a:spcBef>
                <a:spcPts val="600"/>
              </a:spcBef>
            </a:pPr>
            <a:r>
              <a:rPr lang="en-US" sz="2400" b="1" dirty="0" smtClean="0"/>
              <a:t>In partners:</a:t>
            </a:r>
          </a:p>
          <a:p>
            <a:pPr marL="971550" lvl="1" indent="-514350">
              <a:spcBef>
                <a:spcPts val="600"/>
              </a:spcBef>
              <a:buFont typeface="+mj-lt"/>
              <a:buAutoNum type="arabicPeriod"/>
            </a:pPr>
            <a:r>
              <a:rPr lang="en-US" sz="2400" dirty="0" smtClean="0"/>
              <a:t>Read </a:t>
            </a:r>
            <a:r>
              <a:rPr lang="en-US" sz="2400" b="1" dirty="0" smtClean="0"/>
              <a:t>The Aztecs: Background</a:t>
            </a:r>
          </a:p>
          <a:p>
            <a:pPr marL="971550" lvl="1" indent="-514350">
              <a:spcBef>
                <a:spcPts val="600"/>
              </a:spcBef>
              <a:buFont typeface="+mj-lt"/>
              <a:buAutoNum type="arabicPeriod"/>
            </a:pPr>
            <a:r>
              <a:rPr lang="en-US" sz="2400" dirty="0" smtClean="0"/>
              <a:t>Discuss and answer the corresponding questions on your handout. </a:t>
            </a:r>
            <a:endParaRPr lang="en-US" sz="2400" dirty="0"/>
          </a:p>
        </p:txBody>
      </p:sp>
    </p:spTree>
    <p:extLst>
      <p:ext uri="{BB962C8B-B14F-4D97-AF65-F5344CB8AC3E}">
        <p14:creationId xmlns:p14="http://schemas.microsoft.com/office/powerpoint/2010/main" val="326914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sz="3600" b="1" dirty="0" smtClean="0"/>
              <a:t>The Aztec: Background</a:t>
            </a:r>
            <a:endParaRPr lang="en-US" sz="3600" b="1" dirty="0"/>
          </a:p>
        </p:txBody>
      </p:sp>
      <p:sp>
        <p:nvSpPr>
          <p:cNvPr id="6" name="Content Placeholder 5"/>
          <p:cNvSpPr>
            <a:spLocks noGrp="1"/>
          </p:cNvSpPr>
          <p:nvPr>
            <p:ph idx="1"/>
          </p:nvPr>
        </p:nvSpPr>
        <p:spPr>
          <a:xfrm>
            <a:off x="0" y="1088136"/>
            <a:ext cx="9144000" cy="5440362"/>
          </a:xfrm>
        </p:spPr>
        <p:txBody>
          <a:bodyPr>
            <a:normAutofit/>
          </a:bodyPr>
          <a:lstStyle/>
          <a:p>
            <a:pPr marL="457200" indent="-457200">
              <a:lnSpc>
                <a:spcPct val="110000"/>
              </a:lnSpc>
              <a:spcBef>
                <a:spcPts val="600"/>
              </a:spcBef>
              <a:buFont typeface="+mj-lt"/>
              <a:buAutoNum type="arabicPeriod"/>
            </a:pPr>
            <a:r>
              <a:rPr lang="en-US" sz="2600" b="1" dirty="0"/>
              <a:t>During what years was Aztec society at its height?  In what year did Hernan Cortes and the conquistadors arrive from Spain?</a:t>
            </a:r>
          </a:p>
          <a:p>
            <a:pPr marL="857250" lvl="1" indent="-457200">
              <a:lnSpc>
                <a:spcPct val="110000"/>
              </a:lnSpc>
              <a:spcBef>
                <a:spcPts val="600"/>
              </a:spcBef>
            </a:pPr>
            <a:r>
              <a:rPr lang="en-US" sz="2600" dirty="0"/>
              <a:t>1350-1519</a:t>
            </a:r>
          </a:p>
          <a:p>
            <a:pPr marL="857250" lvl="1" indent="-457200">
              <a:lnSpc>
                <a:spcPct val="110000"/>
              </a:lnSpc>
              <a:spcBef>
                <a:spcPts val="600"/>
              </a:spcBef>
            </a:pPr>
            <a:r>
              <a:rPr lang="en-US" sz="2600" dirty="0"/>
              <a:t>1519</a:t>
            </a:r>
          </a:p>
          <a:p>
            <a:pPr marL="457200" indent="-457200">
              <a:lnSpc>
                <a:spcPct val="110000"/>
              </a:lnSpc>
              <a:spcBef>
                <a:spcPts val="600"/>
              </a:spcBef>
              <a:buFont typeface="+mj-lt"/>
              <a:buAutoNum type="arabicPeriod"/>
            </a:pPr>
            <a:r>
              <a:rPr lang="en-US" sz="2600" b="1" dirty="0"/>
              <a:t>Where did the Aztecs migrate to?  How large was their population?</a:t>
            </a:r>
          </a:p>
          <a:p>
            <a:pPr marL="857250" lvl="1" indent="-457200">
              <a:lnSpc>
                <a:spcPct val="110000"/>
              </a:lnSpc>
              <a:spcBef>
                <a:spcPts val="600"/>
              </a:spcBef>
            </a:pPr>
            <a:r>
              <a:rPr lang="en-US" sz="2600" dirty="0"/>
              <a:t>Shores of Lake </a:t>
            </a:r>
            <a:r>
              <a:rPr lang="en-US" sz="2600" dirty="0" err="1"/>
              <a:t>Texcoco</a:t>
            </a:r>
            <a:r>
              <a:rPr lang="en-US" sz="2600" dirty="0"/>
              <a:t> around 1100 CE</a:t>
            </a:r>
          </a:p>
          <a:p>
            <a:pPr marL="857250" lvl="1" indent="-457200">
              <a:lnSpc>
                <a:spcPct val="110000"/>
              </a:lnSpc>
              <a:spcBef>
                <a:spcPts val="600"/>
              </a:spcBef>
            </a:pPr>
            <a:r>
              <a:rPr lang="en-US" sz="2600" dirty="0" smtClean="0"/>
              <a:t>10,000</a:t>
            </a:r>
            <a:endParaRPr lang="en-US" sz="2600" dirty="0"/>
          </a:p>
          <a:p>
            <a:pPr marL="514350" indent="-514350">
              <a:lnSpc>
                <a:spcPct val="110000"/>
              </a:lnSpc>
              <a:spcBef>
                <a:spcPts val="600"/>
              </a:spcBef>
              <a:buFont typeface="+mj-lt"/>
              <a:buAutoNum type="arabicPeriod" startAt="3"/>
            </a:pPr>
            <a:r>
              <a:rPr lang="en-US" sz="2600" b="1" dirty="0"/>
              <a:t>About how many deities (gods) did the Aztecs worship?</a:t>
            </a:r>
          </a:p>
          <a:p>
            <a:pPr marL="914400" lvl="1" indent="-514350">
              <a:lnSpc>
                <a:spcPct val="110000"/>
              </a:lnSpc>
              <a:spcBef>
                <a:spcPts val="600"/>
              </a:spcBef>
            </a:pPr>
            <a:r>
              <a:rPr lang="en-US" sz="2600" dirty="0"/>
              <a:t>At least 128</a:t>
            </a:r>
            <a:r>
              <a:rPr lang="en-US" sz="2600" b="1" dirty="0"/>
              <a:t>  </a:t>
            </a:r>
          </a:p>
          <a:p>
            <a:pPr>
              <a:spcBef>
                <a:spcPts val="600"/>
              </a:spcBef>
            </a:pPr>
            <a:endParaRPr lang="en-US" sz="2400" dirty="0"/>
          </a:p>
        </p:txBody>
      </p:sp>
    </p:spTree>
    <p:extLst>
      <p:ext uri="{BB962C8B-B14F-4D97-AF65-F5344CB8AC3E}">
        <p14:creationId xmlns:p14="http://schemas.microsoft.com/office/powerpoint/2010/main" val="3746054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sz="3600" b="1" dirty="0" smtClean="0"/>
              <a:t>The Aztec: Background</a:t>
            </a:r>
            <a:endParaRPr lang="en-US" sz="3600" b="1" dirty="0"/>
          </a:p>
        </p:txBody>
      </p:sp>
      <p:sp>
        <p:nvSpPr>
          <p:cNvPr id="6" name="Content Placeholder 5"/>
          <p:cNvSpPr>
            <a:spLocks noGrp="1"/>
          </p:cNvSpPr>
          <p:nvPr>
            <p:ph idx="1"/>
          </p:nvPr>
        </p:nvSpPr>
        <p:spPr>
          <a:xfrm>
            <a:off x="0" y="1325880"/>
            <a:ext cx="9144000" cy="5532120"/>
          </a:xfrm>
        </p:spPr>
        <p:txBody>
          <a:bodyPr>
            <a:normAutofit/>
          </a:bodyPr>
          <a:lstStyle/>
          <a:p>
            <a:pPr marL="514350" indent="-514350">
              <a:spcBef>
                <a:spcPts val="600"/>
              </a:spcBef>
              <a:buFont typeface="+mj-lt"/>
              <a:buAutoNum type="arabicPeriod" startAt="4"/>
            </a:pPr>
            <a:r>
              <a:rPr lang="en-US" sz="2600" b="1" dirty="0" smtClean="0"/>
              <a:t>Who </a:t>
            </a:r>
            <a:r>
              <a:rPr lang="en-US" sz="2600" b="1" dirty="0"/>
              <a:t>was Huitzilopochtli?  Why do you think the Aztecs worshipped Huitzilopochtli?</a:t>
            </a:r>
          </a:p>
          <a:p>
            <a:pPr marL="914400" lvl="1" indent="-514350">
              <a:spcBef>
                <a:spcPts val="600"/>
              </a:spcBef>
            </a:pPr>
            <a:r>
              <a:rPr lang="en-US" sz="2600" b="1" dirty="0">
                <a:solidFill>
                  <a:srgbClr val="FF0000"/>
                </a:solidFill>
              </a:rPr>
              <a:t>Huitzilopochtli</a:t>
            </a:r>
            <a:r>
              <a:rPr lang="en-US" sz="2600" b="1" dirty="0" smtClean="0">
                <a:solidFill>
                  <a:srgbClr val="FF0000"/>
                </a:solidFill>
                <a:effectLst>
                  <a:outerShdw blurRad="38100" dist="38100" dir="2700000" algn="tl">
                    <a:srgbClr val="000000">
                      <a:alpha val="43137"/>
                    </a:srgbClr>
                  </a:outerShdw>
                </a:effectLst>
              </a:rPr>
              <a:t> </a:t>
            </a:r>
            <a:r>
              <a:rPr lang="en-US" sz="2600" dirty="0" smtClean="0"/>
              <a:t>was the most important god, the </a:t>
            </a:r>
            <a:r>
              <a:rPr lang="en-US" sz="2600" b="1" dirty="0" smtClean="0">
                <a:solidFill>
                  <a:srgbClr val="FF0000"/>
                </a:solidFill>
              </a:rPr>
              <a:t>sun god</a:t>
            </a:r>
            <a:r>
              <a:rPr lang="en-US" sz="2600" dirty="0" smtClean="0"/>
              <a:t>, who struggled to keep the night at bay and bring warmth to the world.</a:t>
            </a:r>
          </a:p>
          <a:p>
            <a:pPr marL="914400" lvl="1" indent="-514350">
              <a:spcBef>
                <a:spcPts val="600"/>
              </a:spcBef>
            </a:pPr>
            <a:r>
              <a:rPr lang="en-US" sz="2600" dirty="0" smtClean="0"/>
              <a:t>He </a:t>
            </a:r>
            <a:r>
              <a:rPr lang="en-US" sz="2600" dirty="0"/>
              <a:t>needed strength in order to carry out his duties, and the Aztecs believed human blood and hearts provided the necessary nourishment. </a:t>
            </a:r>
            <a:endParaRPr lang="en-US" sz="2600" dirty="0">
              <a:solidFill>
                <a:srgbClr val="FFFF00"/>
              </a:solidFill>
              <a:effectLst>
                <a:outerShdw blurRad="38100" dist="38100" dir="2700000" algn="tl">
                  <a:srgbClr val="000000">
                    <a:alpha val="43137"/>
                  </a:srgbClr>
                </a:outerShdw>
              </a:effectLst>
            </a:endParaRPr>
          </a:p>
          <a:p>
            <a:pPr>
              <a:spcBef>
                <a:spcPts val="600"/>
              </a:spcBef>
            </a:pPr>
            <a:endParaRPr lang="en-US" sz="2400" dirty="0"/>
          </a:p>
        </p:txBody>
      </p:sp>
    </p:spTree>
    <p:extLst>
      <p:ext uri="{BB962C8B-B14F-4D97-AF65-F5344CB8AC3E}">
        <p14:creationId xmlns:p14="http://schemas.microsoft.com/office/powerpoint/2010/main" val="223635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Aztec</a:t>
            </a:r>
            <a:endParaRPr lang="en-US" sz="4000" b="1" dirty="0"/>
          </a:p>
        </p:txBody>
      </p:sp>
      <p:sp>
        <p:nvSpPr>
          <p:cNvPr id="6" name="Content Placeholder 5"/>
          <p:cNvSpPr>
            <a:spLocks noGrp="1"/>
          </p:cNvSpPr>
          <p:nvPr>
            <p:ph idx="1"/>
          </p:nvPr>
        </p:nvSpPr>
        <p:spPr>
          <a:xfrm>
            <a:off x="457200" y="2188029"/>
            <a:ext cx="8229600" cy="3938134"/>
          </a:xfrm>
        </p:spPr>
        <p:txBody>
          <a:bodyPr>
            <a:normAutofit/>
          </a:bodyPr>
          <a:lstStyle/>
          <a:p>
            <a:pPr>
              <a:spcBef>
                <a:spcPts val="600"/>
              </a:spcBef>
            </a:pPr>
            <a:r>
              <a:rPr lang="en-US" sz="2600" b="1" dirty="0" smtClean="0"/>
              <a:t>In partners:</a:t>
            </a:r>
          </a:p>
          <a:p>
            <a:pPr marL="971550" lvl="1" indent="-514350">
              <a:spcBef>
                <a:spcPts val="600"/>
              </a:spcBef>
              <a:buFont typeface="+mj-lt"/>
              <a:buAutoNum type="arabicPeriod"/>
            </a:pPr>
            <a:r>
              <a:rPr lang="en-US" sz="2600" dirty="0" smtClean="0"/>
              <a:t>Analyze </a:t>
            </a:r>
            <a:r>
              <a:rPr lang="en-US" sz="2600" b="1" dirty="0" smtClean="0"/>
              <a:t>Documents A, B, C, D and E. </a:t>
            </a:r>
          </a:p>
          <a:p>
            <a:pPr marL="971550" lvl="1" indent="-514350">
              <a:spcBef>
                <a:spcPts val="600"/>
              </a:spcBef>
              <a:buFont typeface="+mj-lt"/>
              <a:buAutoNum type="arabicPeriod"/>
            </a:pPr>
            <a:r>
              <a:rPr lang="en-US" sz="2600" dirty="0" smtClean="0"/>
              <a:t>Discuss and answer the corresponding questions on your handout. </a:t>
            </a:r>
            <a:endParaRPr lang="en-US" sz="2600" dirty="0"/>
          </a:p>
        </p:txBody>
      </p:sp>
    </p:spTree>
    <p:extLst>
      <p:ext uri="{BB962C8B-B14F-4D97-AF65-F5344CB8AC3E}">
        <p14:creationId xmlns:p14="http://schemas.microsoft.com/office/powerpoint/2010/main" val="4012409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9728"/>
            <a:ext cx="8229600" cy="1143000"/>
          </a:xfrm>
        </p:spPr>
        <p:txBody>
          <a:bodyPr>
            <a:noAutofit/>
          </a:bodyPr>
          <a:lstStyle/>
          <a:p>
            <a:r>
              <a:rPr lang="en-US" sz="3200" b="1" dirty="0"/>
              <a:t>Document A: </a:t>
            </a:r>
            <a:r>
              <a:rPr lang="en-US" sz="3200" b="1" dirty="0" smtClean="0"/>
              <a:t>Territorial </a:t>
            </a:r>
            <a:r>
              <a:rPr lang="en-US" sz="3200" b="1" dirty="0"/>
              <a:t>Acquisitions by Aztec Rulers</a:t>
            </a:r>
            <a:endParaRPr lang="en-US" sz="3200" dirty="0"/>
          </a:p>
        </p:txBody>
      </p:sp>
      <p:sp>
        <p:nvSpPr>
          <p:cNvPr id="6" name="Content Placeholder 5"/>
          <p:cNvSpPr>
            <a:spLocks noGrp="1"/>
          </p:cNvSpPr>
          <p:nvPr>
            <p:ph idx="1"/>
          </p:nvPr>
        </p:nvSpPr>
        <p:spPr>
          <a:xfrm>
            <a:off x="1" y="1417638"/>
            <a:ext cx="9143999" cy="5440362"/>
          </a:xfrm>
        </p:spPr>
        <p:txBody>
          <a:bodyPr>
            <a:normAutofit lnSpcReduction="10000"/>
          </a:bodyPr>
          <a:lstStyle/>
          <a:p>
            <a:pPr marL="457200" indent="-457200">
              <a:lnSpc>
                <a:spcPct val="120000"/>
              </a:lnSpc>
              <a:spcBef>
                <a:spcPts val="600"/>
              </a:spcBef>
              <a:buFont typeface="+mj-lt"/>
              <a:buAutoNum type="arabicPeriod"/>
            </a:pPr>
            <a:r>
              <a:rPr lang="en-US" sz="2600" b="1" dirty="0"/>
              <a:t>According Source 1, who was the first Aztec ruler to conquer lands in central Mexico?  How did the Aztecs acquire new pieces of land</a:t>
            </a:r>
            <a:r>
              <a:rPr lang="en-US" sz="2600" b="1" dirty="0" smtClean="0"/>
              <a:t>?</a:t>
            </a:r>
          </a:p>
          <a:p>
            <a:pPr marL="914400" lvl="1" indent="-514350">
              <a:lnSpc>
                <a:spcPct val="120000"/>
              </a:lnSpc>
              <a:spcBef>
                <a:spcPts val="600"/>
              </a:spcBef>
            </a:pPr>
            <a:r>
              <a:rPr lang="en-US" sz="2600" b="1" dirty="0">
                <a:solidFill>
                  <a:srgbClr val="FF0000"/>
                </a:solidFill>
              </a:rPr>
              <a:t>Itzcoatl</a:t>
            </a:r>
          </a:p>
          <a:p>
            <a:pPr marL="914400" lvl="1" indent="-514350">
              <a:lnSpc>
                <a:spcPct val="120000"/>
              </a:lnSpc>
              <a:spcBef>
                <a:spcPts val="600"/>
              </a:spcBef>
            </a:pPr>
            <a:r>
              <a:rPr lang="en-US" sz="2600" dirty="0"/>
              <a:t>By conquest (war)</a:t>
            </a:r>
          </a:p>
          <a:p>
            <a:pPr marL="514350" indent="-514350">
              <a:lnSpc>
                <a:spcPct val="120000"/>
              </a:lnSpc>
              <a:spcBef>
                <a:spcPts val="600"/>
              </a:spcBef>
              <a:buFont typeface="+mj-lt"/>
              <a:buAutoNum type="arabicPeriod"/>
            </a:pPr>
            <a:r>
              <a:rPr lang="en-US" sz="2600" b="1" dirty="0"/>
              <a:t>The area of the state of Ohio is about 40,000 square miles.  At its peak, how did the Aztec Empire compare?  Give examples. </a:t>
            </a:r>
          </a:p>
          <a:p>
            <a:pPr marL="914400" lvl="1" indent="-514350">
              <a:lnSpc>
                <a:spcPct val="120000"/>
              </a:lnSpc>
              <a:spcBef>
                <a:spcPts val="600"/>
              </a:spcBef>
            </a:pPr>
            <a:r>
              <a:rPr lang="en-US" sz="2600" dirty="0"/>
              <a:t>Roughly twice the size of Ohio (about 80,000 square miles).</a:t>
            </a:r>
          </a:p>
          <a:p>
            <a:pPr marL="914400" lvl="1" indent="-514350">
              <a:lnSpc>
                <a:spcPct val="120000"/>
              </a:lnSpc>
              <a:spcBef>
                <a:spcPts val="600"/>
              </a:spcBef>
            </a:pPr>
            <a:r>
              <a:rPr lang="en-US" sz="2600" dirty="0"/>
              <a:t>At its furthest points, the empire stretched more than 600 miles northwest to southeast and about 300 miles across its width. </a:t>
            </a:r>
          </a:p>
          <a:p>
            <a:endParaRPr lang="en-US" sz="2400" b="1" dirty="0"/>
          </a:p>
        </p:txBody>
      </p:sp>
    </p:spTree>
    <p:extLst>
      <p:ext uri="{BB962C8B-B14F-4D97-AF65-F5344CB8AC3E}">
        <p14:creationId xmlns:p14="http://schemas.microsoft.com/office/powerpoint/2010/main" val="205795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b="1" dirty="0"/>
              <a:t>Document A: Territorial Acquisitions by Aztec Rulers</a:t>
            </a:r>
            <a:endParaRPr lang="en-US" sz="3200" dirty="0"/>
          </a:p>
        </p:txBody>
      </p:sp>
      <p:sp>
        <p:nvSpPr>
          <p:cNvPr id="6" name="Content Placeholder 5"/>
          <p:cNvSpPr>
            <a:spLocks noGrp="1"/>
          </p:cNvSpPr>
          <p:nvPr>
            <p:ph idx="1"/>
          </p:nvPr>
        </p:nvSpPr>
        <p:spPr>
          <a:xfrm>
            <a:off x="457199" y="1975754"/>
            <a:ext cx="8245929" cy="4278086"/>
          </a:xfrm>
        </p:spPr>
        <p:txBody>
          <a:bodyPr>
            <a:normAutofit fontScale="25000" lnSpcReduction="20000"/>
          </a:bodyPr>
          <a:lstStyle/>
          <a:p>
            <a:pPr marL="514350" indent="-514350">
              <a:lnSpc>
                <a:spcPct val="120000"/>
              </a:lnSpc>
              <a:spcBef>
                <a:spcPts val="600"/>
              </a:spcBef>
              <a:buFont typeface="+mj-lt"/>
              <a:buAutoNum type="arabicPeriod" startAt="3"/>
            </a:pPr>
            <a:r>
              <a:rPr lang="en-US" sz="8000" b="1" dirty="0" smtClean="0"/>
              <a:t>According </a:t>
            </a:r>
            <a:r>
              <a:rPr lang="en-US" sz="8000" b="1" dirty="0"/>
              <a:t>to Source 2, what was </a:t>
            </a:r>
            <a:r>
              <a:rPr lang="en-US" sz="8000" b="1" dirty="0">
                <a:solidFill>
                  <a:srgbClr val="FF0000"/>
                </a:solidFill>
              </a:rPr>
              <a:t>tribute</a:t>
            </a:r>
            <a:r>
              <a:rPr lang="en-US" sz="8000" b="1" dirty="0"/>
              <a:t>?  Who demanded it and from whom?</a:t>
            </a:r>
          </a:p>
          <a:p>
            <a:pPr marL="914400" lvl="1" indent="-514350">
              <a:lnSpc>
                <a:spcPct val="120000"/>
              </a:lnSpc>
              <a:spcBef>
                <a:spcPts val="600"/>
              </a:spcBef>
            </a:pPr>
            <a:r>
              <a:rPr lang="en-US" sz="8000" dirty="0"/>
              <a:t>Tribute was payment in goods and/or services rather than in currency (money). </a:t>
            </a:r>
          </a:p>
          <a:p>
            <a:pPr marL="914400" lvl="1" indent="-514350">
              <a:lnSpc>
                <a:spcPct val="120000"/>
              </a:lnSpc>
              <a:spcBef>
                <a:spcPts val="600"/>
              </a:spcBef>
            </a:pPr>
            <a:r>
              <a:rPr lang="en-US" sz="8000" dirty="0"/>
              <a:t>The Aztec ruler demanded it from a weaker state to give to the Aztec empire. </a:t>
            </a:r>
            <a:endParaRPr lang="en-US" sz="8000" b="1" dirty="0" smtClean="0"/>
          </a:p>
          <a:p>
            <a:pPr marL="514350" indent="-514350">
              <a:lnSpc>
                <a:spcPct val="120000"/>
              </a:lnSpc>
              <a:spcBef>
                <a:spcPts val="600"/>
              </a:spcBef>
              <a:buFont typeface="+mj-lt"/>
              <a:buAutoNum type="arabicPeriod" startAt="3"/>
            </a:pPr>
            <a:r>
              <a:rPr lang="en-US" sz="8000" b="1" dirty="0" smtClean="0"/>
              <a:t>What </a:t>
            </a:r>
            <a:r>
              <a:rPr lang="en-US" sz="8000" b="1" dirty="0"/>
              <a:t>information does </a:t>
            </a:r>
            <a:r>
              <a:rPr lang="en-US" sz="8000" b="1" dirty="0" smtClean="0"/>
              <a:t>Source 2 give </a:t>
            </a:r>
            <a:r>
              <a:rPr lang="en-US" sz="8000" b="1" dirty="0"/>
              <a:t>about Aztec agriculture</a:t>
            </a:r>
            <a:r>
              <a:rPr lang="en-US" sz="8000" b="1" dirty="0" smtClean="0"/>
              <a:t>?  What </a:t>
            </a:r>
            <a:r>
              <a:rPr lang="en-US" sz="8000" b="1" dirty="0"/>
              <a:t>information does </a:t>
            </a:r>
            <a:r>
              <a:rPr lang="en-US" sz="8000" b="1" dirty="0" smtClean="0"/>
              <a:t>Source 2 give </a:t>
            </a:r>
            <a:r>
              <a:rPr lang="en-US" sz="8000" b="1" dirty="0"/>
              <a:t>about Aztec economy</a:t>
            </a:r>
            <a:r>
              <a:rPr lang="en-US" sz="8000" b="1" dirty="0" smtClean="0"/>
              <a:t>?</a:t>
            </a:r>
            <a:endParaRPr lang="en-US" sz="8000" b="1" dirty="0"/>
          </a:p>
          <a:p>
            <a:pPr marL="914400" lvl="1" indent="-514350">
              <a:lnSpc>
                <a:spcPct val="120000"/>
              </a:lnSpc>
              <a:spcBef>
                <a:spcPts val="600"/>
              </a:spcBef>
            </a:pPr>
            <a:r>
              <a:rPr lang="en-US" sz="8000" dirty="0" smtClean="0"/>
              <a:t>Agriculture:  Gourds </a:t>
            </a:r>
            <a:r>
              <a:rPr lang="en-US" sz="8000" dirty="0"/>
              <a:t>were </a:t>
            </a:r>
            <a:r>
              <a:rPr lang="en-US" sz="8000" dirty="0" smtClean="0"/>
              <a:t>grown, cotton </a:t>
            </a:r>
            <a:r>
              <a:rPr lang="en-US" sz="8000" dirty="0"/>
              <a:t>was </a:t>
            </a:r>
            <a:r>
              <a:rPr lang="en-US" sz="8000" dirty="0" smtClean="0"/>
              <a:t>raised, honey </a:t>
            </a:r>
            <a:r>
              <a:rPr lang="en-US" sz="8000" dirty="0"/>
              <a:t>was </a:t>
            </a:r>
            <a:r>
              <a:rPr lang="en-US" sz="8000" dirty="0" smtClean="0"/>
              <a:t>gathered. </a:t>
            </a:r>
          </a:p>
          <a:p>
            <a:pPr marL="914400" lvl="1" indent="-514350">
              <a:lnSpc>
                <a:spcPct val="120000"/>
              </a:lnSpc>
              <a:spcBef>
                <a:spcPts val="600"/>
              </a:spcBef>
            </a:pPr>
            <a:r>
              <a:rPr lang="en-US" sz="8000" b="1" dirty="0" smtClean="0">
                <a:solidFill>
                  <a:srgbClr val="FF0000"/>
                </a:solidFill>
              </a:rPr>
              <a:t>Economy:  </a:t>
            </a:r>
            <a:r>
              <a:rPr lang="en-US" sz="8000" dirty="0" smtClean="0"/>
              <a:t>A </a:t>
            </a:r>
            <a:r>
              <a:rPr lang="en-US" sz="8000" dirty="0"/>
              <a:t>no-choice tax </a:t>
            </a:r>
            <a:r>
              <a:rPr lang="en-US" sz="8000" dirty="0" smtClean="0"/>
              <a:t>system, cotton </a:t>
            </a:r>
            <a:r>
              <a:rPr lang="en-US" sz="8000" dirty="0"/>
              <a:t>and </a:t>
            </a:r>
            <a:r>
              <a:rPr lang="en-US" sz="8000" dirty="0" smtClean="0"/>
              <a:t>textiles, metal </a:t>
            </a:r>
            <a:r>
              <a:rPr lang="en-US" sz="8000" dirty="0"/>
              <a:t>working (copper </a:t>
            </a:r>
            <a:r>
              <a:rPr lang="en-US" sz="8000" dirty="0" smtClean="0"/>
              <a:t>axes), Administrative </a:t>
            </a:r>
            <a:r>
              <a:rPr lang="en-US" sz="8000" dirty="0"/>
              <a:t>system – </a:t>
            </a:r>
            <a:r>
              <a:rPr lang="en-US" sz="8000" b="1" dirty="0">
                <a:solidFill>
                  <a:srgbClr val="FF0000"/>
                </a:solidFill>
              </a:rPr>
              <a:t>tribute</a:t>
            </a:r>
            <a:r>
              <a:rPr lang="en-US" sz="8000" dirty="0"/>
              <a:t> (tax) </a:t>
            </a:r>
            <a:r>
              <a:rPr lang="en-US" sz="8000" dirty="0" smtClean="0"/>
              <a:t>collection. </a:t>
            </a:r>
            <a:endParaRPr lang="en-US" sz="8000" dirty="0"/>
          </a:p>
          <a:p>
            <a:endParaRPr lang="en-US" dirty="0"/>
          </a:p>
          <a:p>
            <a:pPr marL="914400" lvl="1" indent="-514350"/>
            <a:endParaRPr lang="en-US" sz="2600" dirty="0"/>
          </a:p>
          <a:p>
            <a:pPr marL="514350" indent="-514350">
              <a:buFont typeface="+mj-lt"/>
              <a:buAutoNum type="arabicPeriod"/>
            </a:pPr>
            <a:endParaRPr lang="en-US" sz="2600" b="1" dirty="0"/>
          </a:p>
          <a:p>
            <a:endParaRPr lang="en-US" dirty="0"/>
          </a:p>
        </p:txBody>
      </p:sp>
    </p:spTree>
    <p:extLst>
      <p:ext uri="{BB962C8B-B14F-4D97-AF65-F5344CB8AC3E}">
        <p14:creationId xmlns:p14="http://schemas.microsoft.com/office/powerpoint/2010/main" val="1854139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normAutofit/>
          </a:bodyPr>
          <a:lstStyle/>
          <a:p>
            <a:r>
              <a:rPr lang="en-US" sz="3600" b="1" dirty="0"/>
              <a:t>Document B: </a:t>
            </a:r>
            <a:r>
              <a:rPr lang="en-US" sz="3600" b="1" dirty="0" smtClean="0"/>
              <a:t>Tenochtitlan</a:t>
            </a:r>
            <a:endParaRPr lang="en-US" sz="3600" dirty="0"/>
          </a:p>
        </p:txBody>
      </p:sp>
      <p:sp>
        <p:nvSpPr>
          <p:cNvPr id="7" name="Content Placeholder 6"/>
          <p:cNvSpPr>
            <a:spLocks noGrp="1"/>
          </p:cNvSpPr>
          <p:nvPr>
            <p:ph idx="1"/>
          </p:nvPr>
        </p:nvSpPr>
        <p:spPr>
          <a:xfrm>
            <a:off x="0" y="1325880"/>
            <a:ext cx="9144000" cy="4800283"/>
          </a:xfrm>
        </p:spPr>
        <p:txBody>
          <a:bodyPr>
            <a:normAutofit lnSpcReduction="10000"/>
          </a:bodyPr>
          <a:lstStyle/>
          <a:p>
            <a:pPr marL="514350" indent="-514350">
              <a:lnSpc>
                <a:spcPct val="110000"/>
              </a:lnSpc>
              <a:spcBef>
                <a:spcPts val="600"/>
              </a:spcBef>
              <a:buFont typeface="+mj-lt"/>
              <a:buAutoNum type="arabicPeriod"/>
            </a:pPr>
            <a:r>
              <a:rPr lang="en-US" sz="2600" b="1" dirty="0"/>
              <a:t>In </a:t>
            </a:r>
            <a:r>
              <a:rPr lang="en-US" sz="2600" b="1" dirty="0" smtClean="0"/>
              <a:t>Source 1, </a:t>
            </a:r>
            <a:r>
              <a:rPr lang="en-US" sz="2600" b="1" dirty="0"/>
              <a:t>what geographic features surround </a:t>
            </a:r>
            <a:r>
              <a:rPr lang="en-US" sz="2600" b="1" dirty="0" smtClean="0">
                <a:solidFill>
                  <a:srgbClr val="FF0000"/>
                </a:solidFill>
              </a:rPr>
              <a:t>Tenochtitlan</a:t>
            </a:r>
            <a:r>
              <a:rPr lang="en-US" sz="2600" b="1" dirty="0" smtClean="0"/>
              <a:t>? What </a:t>
            </a:r>
            <a:r>
              <a:rPr lang="en-US" sz="2600" b="1" dirty="0"/>
              <a:t>linked the island to the mainland? </a:t>
            </a:r>
          </a:p>
          <a:p>
            <a:pPr marL="914400" lvl="1" indent="-514350">
              <a:lnSpc>
                <a:spcPct val="110000"/>
              </a:lnSpc>
              <a:spcBef>
                <a:spcPts val="600"/>
              </a:spcBef>
            </a:pPr>
            <a:r>
              <a:rPr lang="en-US" sz="2600" dirty="0"/>
              <a:t>Surrounded by water and mountains in the background. </a:t>
            </a:r>
          </a:p>
          <a:p>
            <a:pPr marL="914400" lvl="1" indent="-514350">
              <a:lnSpc>
                <a:spcPct val="110000"/>
              </a:lnSpc>
              <a:spcBef>
                <a:spcPts val="600"/>
              </a:spcBef>
            </a:pPr>
            <a:r>
              <a:rPr lang="en-US" sz="2600" b="1" dirty="0" smtClean="0">
                <a:solidFill>
                  <a:srgbClr val="FF0000"/>
                </a:solidFill>
              </a:rPr>
              <a:t>Three </a:t>
            </a:r>
            <a:r>
              <a:rPr lang="en-US" sz="2600" b="1" dirty="0">
                <a:solidFill>
                  <a:srgbClr val="FF0000"/>
                </a:solidFill>
              </a:rPr>
              <a:t>causeways </a:t>
            </a:r>
            <a:r>
              <a:rPr lang="en-US" sz="2600" dirty="0" smtClean="0"/>
              <a:t>linked </a:t>
            </a:r>
            <a:r>
              <a:rPr lang="en-US" sz="2600" dirty="0"/>
              <a:t>the island to the mainland with the longest stretching 5 miles. </a:t>
            </a:r>
            <a:r>
              <a:rPr lang="en-US" sz="2600" dirty="0" smtClean="0"/>
              <a:t> </a:t>
            </a:r>
          </a:p>
          <a:p>
            <a:pPr marL="514350" indent="-514350">
              <a:lnSpc>
                <a:spcPct val="110000"/>
              </a:lnSpc>
              <a:spcBef>
                <a:spcPts val="600"/>
              </a:spcBef>
              <a:buFont typeface="+mj-lt"/>
              <a:buAutoNum type="arabicPeriod"/>
            </a:pPr>
            <a:r>
              <a:rPr lang="en-US" sz="2600" b="1" dirty="0" smtClean="0"/>
              <a:t>According to Source 1, in 1519 what was the population of Tenochtitlan?  How much more populated was Tenochtitlan than London?</a:t>
            </a:r>
          </a:p>
          <a:p>
            <a:pPr marL="914400" lvl="1" indent="-514350">
              <a:lnSpc>
                <a:spcPct val="110000"/>
              </a:lnSpc>
              <a:spcBef>
                <a:spcPts val="600"/>
              </a:spcBef>
            </a:pPr>
            <a:r>
              <a:rPr lang="en-US" sz="2600" dirty="0" smtClean="0"/>
              <a:t>300,000</a:t>
            </a:r>
            <a:endParaRPr lang="en-US" sz="2600" dirty="0"/>
          </a:p>
          <a:p>
            <a:pPr marL="914400" lvl="1" indent="-514350">
              <a:lnSpc>
                <a:spcPct val="110000"/>
              </a:lnSpc>
              <a:spcBef>
                <a:spcPts val="600"/>
              </a:spcBef>
            </a:pPr>
            <a:r>
              <a:rPr lang="en-US" sz="2600" dirty="0"/>
              <a:t>5 times the size of London at the time. </a:t>
            </a:r>
          </a:p>
          <a:p>
            <a:endParaRPr lang="en-US" dirty="0"/>
          </a:p>
        </p:txBody>
      </p:sp>
    </p:spTree>
    <p:extLst>
      <p:ext uri="{BB962C8B-B14F-4D97-AF65-F5344CB8AC3E}">
        <p14:creationId xmlns:p14="http://schemas.microsoft.com/office/powerpoint/2010/main" val="3124518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8016"/>
            <a:ext cx="8229600" cy="1143000"/>
          </a:xfrm>
        </p:spPr>
        <p:txBody>
          <a:bodyPr>
            <a:normAutofit/>
          </a:bodyPr>
          <a:lstStyle/>
          <a:p>
            <a:r>
              <a:rPr lang="en-US" sz="3600" b="1" dirty="0"/>
              <a:t>Document B: </a:t>
            </a:r>
            <a:r>
              <a:rPr lang="en-US" sz="3600" b="1" dirty="0" smtClean="0"/>
              <a:t>Tenochtitlan</a:t>
            </a:r>
            <a:endParaRPr lang="en-US" sz="3600" dirty="0"/>
          </a:p>
        </p:txBody>
      </p:sp>
      <p:sp>
        <p:nvSpPr>
          <p:cNvPr id="6" name="Content Placeholder 5"/>
          <p:cNvSpPr>
            <a:spLocks noGrp="1"/>
          </p:cNvSpPr>
          <p:nvPr>
            <p:ph idx="1"/>
          </p:nvPr>
        </p:nvSpPr>
        <p:spPr>
          <a:xfrm>
            <a:off x="-1" y="1234440"/>
            <a:ext cx="9143999" cy="5623559"/>
          </a:xfrm>
        </p:spPr>
        <p:txBody>
          <a:bodyPr>
            <a:noAutofit/>
          </a:bodyPr>
          <a:lstStyle/>
          <a:p>
            <a:pPr marL="514350" indent="-514350">
              <a:spcBef>
                <a:spcPts val="600"/>
              </a:spcBef>
              <a:buFont typeface="+mj-lt"/>
              <a:buAutoNum type="arabicPeriod" startAt="3"/>
            </a:pPr>
            <a:r>
              <a:rPr lang="en-US" sz="2100" b="1" dirty="0"/>
              <a:t>In Source 2, who was Bernal Diaz del Castillo?  What was his impression of the Aztec marketplace</a:t>
            </a:r>
            <a:r>
              <a:rPr lang="en-US" sz="2100" b="1" dirty="0" smtClean="0"/>
              <a:t>? Use evidence from the source.</a:t>
            </a:r>
          </a:p>
          <a:p>
            <a:pPr marL="914400" lvl="1" indent="-514350">
              <a:spcBef>
                <a:spcPts val="600"/>
              </a:spcBef>
            </a:pPr>
            <a:r>
              <a:rPr lang="en-US" sz="2100" dirty="0" smtClean="0"/>
              <a:t>Conquistador who accompanies Hernan Cortes on the 1519 encounter of the Aztecs.</a:t>
            </a:r>
          </a:p>
          <a:p>
            <a:pPr marL="914400" lvl="1" indent="-514350">
              <a:spcBef>
                <a:spcPts val="600"/>
              </a:spcBef>
            </a:pPr>
            <a:r>
              <a:rPr lang="en-US" sz="2100" dirty="0" smtClean="0"/>
              <a:t>Great marketplace where you could hear people 3 miles away; so well regulated and arranged, never seen anything like it. </a:t>
            </a:r>
          </a:p>
          <a:p>
            <a:pPr marL="514350" indent="-514350">
              <a:spcBef>
                <a:spcPts val="600"/>
              </a:spcBef>
              <a:buFont typeface="+mj-lt"/>
              <a:buAutoNum type="arabicPeriod" startAt="3"/>
            </a:pPr>
            <a:r>
              <a:rPr lang="en-US" sz="2100" b="1" dirty="0" smtClean="0"/>
              <a:t>In Source 3, </a:t>
            </a:r>
            <a:r>
              <a:rPr lang="en-US" sz="2100" b="1" dirty="0"/>
              <a:t>what do you notice about the middle temple?  What is the name of it? </a:t>
            </a:r>
          </a:p>
          <a:p>
            <a:pPr marL="914400" lvl="1" indent="-514350">
              <a:spcBef>
                <a:spcPts val="600"/>
              </a:spcBef>
            </a:pPr>
            <a:r>
              <a:rPr lang="en-US" sz="2100" dirty="0"/>
              <a:t>Larger than the rest; two staircases.</a:t>
            </a:r>
          </a:p>
          <a:p>
            <a:pPr marL="914400" lvl="1" indent="-514350">
              <a:spcBef>
                <a:spcPts val="600"/>
              </a:spcBef>
            </a:pPr>
            <a:r>
              <a:rPr lang="en-US" sz="2100" dirty="0"/>
              <a:t>Great Temple, which was 150 feet into the sky. </a:t>
            </a:r>
          </a:p>
          <a:p>
            <a:pPr marL="514350" indent="-514350">
              <a:spcBef>
                <a:spcPts val="600"/>
              </a:spcBef>
              <a:buFont typeface="+mj-lt"/>
              <a:buAutoNum type="arabicPeriod" startAt="3"/>
            </a:pPr>
            <a:r>
              <a:rPr lang="en-US" sz="2100" b="1" dirty="0"/>
              <a:t>According to </a:t>
            </a:r>
            <a:r>
              <a:rPr lang="en-US" sz="2100" b="1" dirty="0" smtClean="0"/>
              <a:t>Source 3, </a:t>
            </a:r>
            <a:r>
              <a:rPr lang="en-US" sz="2100" b="1" dirty="0"/>
              <a:t>what is a ceremonial precinct (where the people are gathered in the middle of the painting)? </a:t>
            </a:r>
          </a:p>
          <a:p>
            <a:pPr marL="914400" lvl="1" indent="-514350">
              <a:spcBef>
                <a:spcPts val="600"/>
              </a:spcBef>
            </a:pPr>
            <a:r>
              <a:rPr lang="en-US" sz="2100" dirty="0"/>
              <a:t>At the center of Tenochtitlan was </a:t>
            </a:r>
            <a:r>
              <a:rPr lang="en-US" sz="2100" dirty="0" smtClean="0"/>
              <a:t>a </a:t>
            </a:r>
            <a:r>
              <a:rPr lang="en-US" sz="2100" b="1" dirty="0" smtClean="0">
                <a:solidFill>
                  <a:srgbClr val="FF0000"/>
                </a:solidFill>
              </a:rPr>
              <a:t>ceremonial plaza</a:t>
            </a:r>
            <a:r>
              <a:rPr lang="en-US" sz="2100" dirty="0" smtClean="0"/>
              <a:t>, or </a:t>
            </a:r>
            <a:r>
              <a:rPr lang="en-US" sz="2100" b="1" dirty="0" smtClean="0">
                <a:solidFill>
                  <a:srgbClr val="FF0000"/>
                </a:solidFill>
              </a:rPr>
              <a:t>precinct</a:t>
            </a:r>
            <a:r>
              <a:rPr lang="en-US" sz="2100" dirty="0" smtClean="0"/>
              <a:t>, where </a:t>
            </a:r>
            <a:r>
              <a:rPr lang="en-US" sz="2100" dirty="0"/>
              <a:t>the Aztecs gathered for religious rituals, feasts and festivals. </a:t>
            </a:r>
            <a:endParaRPr lang="en-US" sz="2100" b="1" dirty="0"/>
          </a:p>
        </p:txBody>
      </p:sp>
    </p:spTree>
    <p:extLst>
      <p:ext uri="{BB962C8B-B14F-4D97-AF65-F5344CB8AC3E}">
        <p14:creationId xmlns:p14="http://schemas.microsoft.com/office/powerpoint/2010/main" val="1579908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
            <a:ext cx="8229600" cy="1143000"/>
          </a:xfrm>
        </p:spPr>
        <p:txBody>
          <a:bodyPr>
            <a:normAutofit/>
          </a:bodyPr>
          <a:lstStyle/>
          <a:p>
            <a:r>
              <a:rPr lang="en-US" sz="3600" b="1" dirty="0" smtClean="0">
                <a:latin typeface="+mn-lt"/>
              </a:rPr>
              <a:t>Document C: Aztec Life </a:t>
            </a:r>
            <a:endParaRPr lang="en-US" sz="3600" b="1" dirty="0">
              <a:latin typeface="+mn-lt"/>
            </a:endParaRPr>
          </a:p>
        </p:txBody>
      </p:sp>
      <p:sp>
        <p:nvSpPr>
          <p:cNvPr id="6" name="Content Placeholder 5"/>
          <p:cNvSpPr>
            <a:spLocks noGrp="1"/>
          </p:cNvSpPr>
          <p:nvPr>
            <p:ph idx="1"/>
          </p:nvPr>
        </p:nvSpPr>
        <p:spPr>
          <a:xfrm>
            <a:off x="0" y="1097280"/>
            <a:ext cx="9144000" cy="5760720"/>
          </a:xfrm>
        </p:spPr>
        <p:txBody>
          <a:bodyPr>
            <a:normAutofit/>
          </a:bodyPr>
          <a:lstStyle/>
          <a:p>
            <a:pPr marL="457200" indent="-457200">
              <a:spcBef>
                <a:spcPts val="600"/>
              </a:spcBef>
              <a:buFont typeface="+mj-lt"/>
              <a:buAutoNum type="arabicPeriod"/>
            </a:pPr>
            <a:r>
              <a:rPr lang="en-US" sz="2600" b="1" dirty="0"/>
              <a:t>According to Source 1, what are two reasons the ball game </a:t>
            </a:r>
            <a:r>
              <a:rPr lang="en-US" sz="2600" b="1" dirty="0" smtClean="0"/>
              <a:t>was played</a:t>
            </a:r>
            <a:r>
              <a:rPr lang="en-US" sz="2600" b="1" dirty="0"/>
              <a:t>?  </a:t>
            </a:r>
            <a:r>
              <a:rPr lang="en-US" sz="2600" b="1" dirty="0" smtClean="0"/>
              <a:t>What </a:t>
            </a:r>
            <a:r>
              <a:rPr lang="en-US" sz="2600" b="1" dirty="0"/>
              <a:t>do scientists also </a:t>
            </a:r>
            <a:r>
              <a:rPr lang="en-US" sz="2600" b="1" dirty="0" smtClean="0"/>
              <a:t>believed the </a:t>
            </a:r>
            <a:r>
              <a:rPr lang="en-US" sz="2600" b="1" dirty="0"/>
              <a:t>game was </a:t>
            </a:r>
            <a:r>
              <a:rPr lang="en-US" sz="2600" b="1" dirty="0" smtClean="0"/>
              <a:t>used for? </a:t>
            </a:r>
            <a:endParaRPr lang="en-US" sz="2600" b="1" dirty="0"/>
          </a:p>
          <a:p>
            <a:pPr marL="857250" lvl="1" indent="-457200">
              <a:spcBef>
                <a:spcPts val="600"/>
              </a:spcBef>
            </a:pPr>
            <a:r>
              <a:rPr lang="en-US" sz="2600" dirty="0"/>
              <a:t>Ritual, religion, and </a:t>
            </a:r>
            <a:r>
              <a:rPr lang="en-US" sz="2600" dirty="0" smtClean="0"/>
              <a:t>recreation.</a:t>
            </a:r>
            <a:endParaRPr lang="en-US" sz="2600" dirty="0"/>
          </a:p>
          <a:p>
            <a:pPr marL="857250" lvl="1" indent="-457200">
              <a:spcBef>
                <a:spcPts val="600"/>
              </a:spcBef>
            </a:pPr>
            <a:r>
              <a:rPr lang="en-US" sz="2600" dirty="0" smtClean="0"/>
              <a:t>Ease </a:t>
            </a:r>
            <a:r>
              <a:rPr lang="en-US" sz="2600" dirty="0"/>
              <a:t>tension and often resolve conflicts associated with land, taxation, and trade </a:t>
            </a:r>
            <a:r>
              <a:rPr lang="en-US" sz="2600" dirty="0" smtClean="0"/>
              <a:t>disputes. </a:t>
            </a:r>
          </a:p>
          <a:p>
            <a:pPr marL="457200" indent="-457200">
              <a:spcBef>
                <a:spcPts val="600"/>
              </a:spcBef>
              <a:buFont typeface="+mj-lt"/>
              <a:buAutoNum type="arabicPeriod"/>
            </a:pPr>
            <a:r>
              <a:rPr lang="en-US" sz="2600" b="1" dirty="0" smtClean="0"/>
              <a:t>According </a:t>
            </a:r>
            <a:r>
              <a:rPr lang="en-US" sz="2600" b="1" dirty="0"/>
              <a:t>to Source 2, what are the two social classes in Aztec society?  Who occupied most of the important political positions and economic resources in Aztec society?  Who was the highest level of nobility? </a:t>
            </a:r>
            <a:endParaRPr lang="en-US" sz="2600" b="1" dirty="0" smtClean="0"/>
          </a:p>
          <a:p>
            <a:pPr marL="857250" lvl="1" indent="-457200">
              <a:spcBef>
                <a:spcPts val="600"/>
              </a:spcBef>
            </a:pPr>
            <a:r>
              <a:rPr lang="en-US" sz="2600" dirty="0"/>
              <a:t>N</a:t>
            </a:r>
            <a:r>
              <a:rPr lang="en-US" sz="2600" dirty="0" smtClean="0"/>
              <a:t>obility </a:t>
            </a:r>
            <a:r>
              <a:rPr lang="en-US" sz="2600" dirty="0"/>
              <a:t>and the commoners </a:t>
            </a:r>
            <a:r>
              <a:rPr lang="en-US" sz="2600" b="1" dirty="0" smtClean="0"/>
              <a:t> </a:t>
            </a:r>
          </a:p>
          <a:p>
            <a:pPr marL="857250" lvl="1" indent="-457200">
              <a:spcBef>
                <a:spcPts val="600"/>
              </a:spcBef>
            </a:pPr>
            <a:r>
              <a:rPr lang="en-US" sz="2600" dirty="0" smtClean="0"/>
              <a:t>Nobility </a:t>
            </a:r>
          </a:p>
          <a:p>
            <a:pPr marL="857250" lvl="1" indent="-457200">
              <a:spcBef>
                <a:spcPts val="600"/>
              </a:spcBef>
            </a:pPr>
            <a:r>
              <a:rPr lang="en-US" sz="2600" dirty="0"/>
              <a:t>K</a:t>
            </a:r>
            <a:r>
              <a:rPr lang="en-US" sz="2600" dirty="0" smtClean="0"/>
              <a:t>ing </a:t>
            </a:r>
            <a:r>
              <a:rPr lang="en-US" sz="2600" dirty="0"/>
              <a:t>(tlatoani) </a:t>
            </a:r>
            <a:endParaRPr lang="en-US" sz="2600" b="1" dirty="0"/>
          </a:p>
          <a:p>
            <a:pPr marL="457200" indent="-457200">
              <a:buFont typeface="+mj-lt"/>
              <a:buAutoNum type="arabicPeriod"/>
            </a:pPr>
            <a:endParaRPr lang="en-US" sz="2000" b="1" dirty="0" smtClean="0"/>
          </a:p>
          <a:p>
            <a:pPr marL="857250" lvl="1" indent="-457200"/>
            <a:endParaRPr lang="en-US" sz="1600" dirty="0"/>
          </a:p>
          <a:p>
            <a:pPr marL="857250" lvl="1" indent="-457200"/>
            <a:endParaRPr lang="en-US" sz="1600" dirty="0" smtClean="0"/>
          </a:p>
          <a:p>
            <a:pPr marL="857250" lvl="1" indent="-457200"/>
            <a:endParaRPr lang="en-US" sz="1600" dirty="0"/>
          </a:p>
        </p:txBody>
      </p:sp>
    </p:spTree>
    <p:extLst>
      <p:ext uri="{BB962C8B-B14F-4D97-AF65-F5344CB8AC3E}">
        <p14:creationId xmlns:p14="http://schemas.microsoft.com/office/powerpoint/2010/main" val="3908243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Aztec</a:t>
            </a:r>
            <a:endParaRPr lang="en-US" sz="4000" b="1" dirty="0"/>
          </a:p>
        </p:txBody>
      </p:sp>
      <p:sp>
        <p:nvSpPr>
          <p:cNvPr id="6" name="Content Placeholder 5"/>
          <p:cNvSpPr>
            <a:spLocks noGrp="1"/>
          </p:cNvSpPr>
          <p:nvPr>
            <p:ph idx="1"/>
          </p:nvPr>
        </p:nvSpPr>
        <p:spPr>
          <a:xfrm>
            <a:off x="457200" y="2269671"/>
            <a:ext cx="8229600" cy="3856492"/>
          </a:xfrm>
        </p:spPr>
        <p:txBody>
          <a:bodyPr/>
          <a:lstStyle/>
          <a:p>
            <a:pPr marL="514350" indent="-514350">
              <a:spcBef>
                <a:spcPts val="600"/>
              </a:spcBef>
              <a:buFont typeface="+mj-lt"/>
              <a:buAutoNum type="arabicPeriod"/>
            </a:pPr>
            <a:r>
              <a:rPr lang="en-US" sz="2400" dirty="0"/>
              <a:t>Analyze </a:t>
            </a:r>
            <a:r>
              <a:rPr lang="en-US" sz="2400" dirty="0" smtClean="0"/>
              <a:t>image 1 on the following slide.</a:t>
            </a:r>
            <a:endParaRPr lang="en-US" sz="2400" dirty="0"/>
          </a:p>
          <a:p>
            <a:pPr marL="514350" indent="-514350">
              <a:spcBef>
                <a:spcPts val="600"/>
              </a:spcBef>
              <a:buFont typeface="+mj-lt"/>
              <a:buAutoNum type="arabicPeriod"/>
            </a:pPr>
            <a:r>
              <a:rPr lang="en-US" sz="2400" dirty="0"/>
              <a:t>Answer the corresponding questions on your handout. </a:t>
            </a:r>
          </a:p>
          <a:p>
            <a:endParaRPr lang="en-US" dirty="0"/>
          </a:p>
        </p:txBody>
      </p:sp>
    </p:spTree>
    <p:extLst>
      <p:ext uri="{BB962C8B-B14F-4D97-AF65-F5344CB8AC3E}">
        <p14:creationId xmlns:p14="http://schemas.microsoft.com/office/powerpoint/2010/main" val="3850270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8872"/>
            <a:ext cx="8229600" cy="1143000"/>
          </a:xfrm>
        </p:spPr>
        <p:txBody>
          <a:bodyPr>
            <a:normAutofit/>
          </a:bodyPr>
          <a:lstStyle/>
          <a:p>
            <a:r>
              <a:rPr lang="en-US" sz="3600" b="1" dirty="0" smtClean="0">
                <a:latin typeface="+mn-lt"/>
              </a:rPr>
              <a:t>Document C: Aztec Life </a:t>
            </a:r>
            <a:endParaRPr lang="en-US" sz="3600" b="1" dirty="0">
              <a:latin typeface="+mn-lt"/>
            </a:endParaRPr>
          </a:p>
        </p:txBody>
      </p:sp>
      <p:sp>
        <p:nvSpPr>
          <p:cNvPr id="6" name="Content Placeholder 5"/>
          <p:cNvSpPr>
            <a:spLocks noGrp="1"/>
          </p:cNvSpPr>
          <p:nvPr>
            <p:ph idx="1"/>
          </p:nvPr>
        </p:nvSpPr>
        <p:spPr>
          <a:xfrm>
            <a:off x="0" y="1024128"/>
            <a:ext cx="9144000" cy="5833871"/>
          </a:xfrm>
        </p:spPr>
        <p:txBody>
          <a:bodyPr>
            <a:normAutofit lnSpcReduction="10000"/>
          </a:bodyPr>
          <a:lstStyle/>
          <a:p>
            <a:pPr marL="514350" indent="-514350">
              <a:lnSpc>
                <a:spcPct val="110000"/>
              </a:lnSpc>
              <a:spcBef>
                <a:spcPts val="600"/>
              </a:spcBef>
              <a:buFont typeface="+mj-lt"/>
              <a:buAutoNum type="arabicPeriod" startAt="3"/>
            </a:pPr>
            <a:r>
              <a:rPr lang="en-US" sz="2600" b="1" dirty="0" smtClean="0"/>
              <a:t>According </a:t>
            </a:r>
            <a:r>
              <a:rPr lang="en-US" sz="2600" b="1" dirty="0"/>
              <a:t>to Source 2, how did tribute play a role in Aztec social classes? </a:t>
            </a:r>
            <a:endParaRPr lang="en-US" sz="2600" b="1" dirty="0" smtClean="0"/>
          </a:p>
          <a:p>
            <a:pPr marL="914400" lvl="1" indent="-514350">
              <a:lnSpc>
                <a:spcPct val="110000"/>
              </a:lnSpc>
              <a:spcBef>
                <a:spcPts val="600"/>
              </a:spcBef>
            </a:pPr>
            <a:r>
              <a:rPr lang="en-US" sz="2600" dirty="0"/>
              <a:t>lower-ranking nobles paid tribute to </a:t>
            </a:r>
            <a:r>
              <a:rPr lang="en-US" sz="2600" dirty="0" smtClean="0"/>
              <a:t>kings. </a:t>
            </a:r>
            <a:endParaRPr lang="en-US" sz="2600" b="1" dirty="0" smtClean="0"/>
          </a:p>
          <a:p>
            <a:pPr marL="514350" indent="-514350">
              <a:lnSpc>
                <a:spcPct val="110000"/>
              </a:lnSpc>
              <a:spcBef>
                <a:spcPts val="600"/>
              </a:spcBef>
              <a:buFont typeface="+mj-lt"/>
              <a:buAutoNum type="arabicPeriod" startAt="3"/>
            </a:pPr>
            <a:r>
              <a:rPr lang="en-US" sz="2600" b="1" dirty="0" smtClean="0"/>
              <a:t>In </a:t>
            </a:r>
            <a:r>
              <a:rPr lang="en-US" sz="2600" b="1" dirty="0"/>
              <a:t>Source 3, describe a child at age 3, age 6, and age 15. </a:t>
            </a:r>
            <a:r>
              <a:rPr lang="en-US" sz="2600" b="1" dirty="0" smtClean="0"/>
              <a:t> What age did boys and girls marry?</a:t>
            </a:r>
          </a:p>
          <a:p>
            <a:pPr marL="914400" lvl="1" indent="-514350">
              <a:lnSpc>
                <a:spcPct val="110000"/>
              </a:lnSpc>
              <a:spcBef>
                <a:spcPts val="600"/>
              </a:spcBef>
            </a:pPr>
            <a:r>
              <a:rPr lang="en-US" sz="2600" dirty="0" smtClean="0"/>
              <a:t>Age 3:  given </a:t>
            </a:r>
            <a:r>
              <a:rPr lang="en-US" sz="2600" dirty="0"/>
              <a:t>life-like toys such as a small loom or grinding stone and was assigned certain household tasks </a:t>
            </a:r>
            <a:endParaRPr lang="en-US" sz="2600" dirty="0" smtClean="0"/>
          </a:p>
          <a:p>
            <a:pPr marL="914400" lvl="1" indent="-514350">
              <a:lnSpc>
                <a:spcPct val="110000"/>
              </a:lnSpc>
              <a:spcBef>
                <a:spcPts val="600"/>
              </a:spcBef>
            </a:pPr>
            <a:r>
              <a:rPr lang="en-US" sz="2600" dirty="0" smtClean="0"/>
              <a:t>Age 6:  took </a:t>
            </a:r>
            <a:r>
              <a:rPr lang="en-US" sz="2600" dirty="0"/>
              <a:t>on broader domestic responsibilities </a:t>
            </a:r>
            <a:endParaRPr lang="en-US" sz="2600" dirty="0" smtClean="0"/>
          </a:p>
          <a:p>
            <a:pPr marL="914400" lvl="1" indent="-514350">
              <a:lnSpc>
                <a:spcPct val="110000"/>
              </a:lnSpc>
              <a:spcBef>
                <a:spcPts val="600"/>
              </a:spcBef>
            </a:pPr>
            <a:r>
              <a:rPr lang="en-US" sz="2600" dirty="0" smtClean="0"/>
              <a:t>Age 15:  began </a:t>
            </a:r>
            <a:r>
              <a:rPr lang="en-US" sz="2600" dirty="0"/>
              <a:t>regular schooling </a:t>
            </a:r>
            <a:endParaRPr lang="en-US" sz="2600" dirty="0" smtClean="0"/>
          </a:p>
          <a:p>
            <a:pPr marL="914400" lvl="1" indent="-514350">
              <a:lnSpc>
                <a:spcPct val="110000"/>
              </a:lnSpc>
              <a:spcBef>
                <a:spcPts val="600"/>
              </a:spcBef>
            </a:pPr>
            <a:r>
              <a:rPr lang="en-US" sz="2600" dirty="0" smtClean="0"/>
              <a:t>Boys 20, Girls 16</a:t>
            </a:r>
          </a:p>
          <a:p>
            <a:pPr marL="514350" indent="-514350">
              <a:lnSpc>
                <a:spcPct val="110000"/>
              </a:lnSpc>
              <a:spcBef>
                <a:spcPts val="600"/>
              </a:spcBef>
              <a:buFont typeface="+mj-lt"/>
              <a:buAutoNum type="arabicPeriod" startAt="3"/>
            </a:pPr>
            <a:r>
              <a:rPr lang="en-US" sz="2600" b="1" dirty="0" smtClean="0"/>
              <a:t>According to Source 3, what inferences can be made about the parent-child relationship and Aztec family life?</a:t>
            </a:r>
          </a:p>
          <a:p>
            <a:pPr marL="857250" lvl="1" indent="-457200"/>
            <a:endParaRPr lang="en-US" sz="2400" b="1" dirty="0" smtClean="0"/>
          </a:p>
          <a:p>
            <a:pPr marL="857250" lvl="1" indent="-457200"/>
            <a:endParaRPr lang="en-US" sz="1600" dirty="0"/>
          </a:p>
        </p:txBody>
      </p:sp>
    </p:spTree>
    <p:extLst>
      <p:ext uri="{BB962C8B-B14F-4D97-AF65-F5344CB8AC3E}">
        <p14:creationId xmlns:p14="http://schemas.microsoft.com/office/powerpoint/2010/main" val="1690650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9728"/>
            <a:ext cx="8229600" cy="1143000"/>
          </a:xfrm>
        </p:spPr>
        <p:txBody>
          <a:bodyPr>
            <a:normAutofit/>
          </a:bodyPr>
          <a:lstStyle/>
          <a:p>
            <a:r>
              <a:rPr lang="en-US" sz="3600" b="1" dirty="0"/>
              <a:t>Document D: </a:t>
            </a:r>
            <a:r>
              <a:rPr lang="en-US" sz="3600" b="1" i="1" dirty="0" err="1" smtClean="0"/>
              <a:t>Chinampas</a:t>
            </a:r>
            <a:r>
              <a:rPr lang="en-US" sz="3600" b="1" dirty="0" smtClean="0"/>
              <a:t> </a:t>
            </a:r>
            <a:r>
              <a:rPr lang="en-US" sz="3600" b="1" dirty="0"/>
              <a:t>Agriculture</a:t>
            </a:r>
            <a:endParaRPr lang="en-US" sz="3600" dirty="0"/>
          </a:p>
        </p:txBody>
      </p:sp>
      <p:sp>
        <p:nvSpPr>
          <p:cNvPr id="6" name="Content Placeholder 5"/>
          <p:cNvSpPr>
            <a:spLocks noGrp="1"/>
          </p:cNvSpPr>
          <p:nvPr>
            <p:ph idx="1"/>
          </p:nvPr>
        </p:nvSpPr>
        <p:spPr>
          <a:xfrm>
            <a:off x="1" y="1033272"/>
            <a:ext cx="9143999" cy="5824728"/>
          </a:xfrm>
        </p:spPr>
        <p:txBody>
          <a:bodyPr>
            <a:noAutofit/>
          </a:bodyPr>
          <a:lstStyle/>
          <a:p>
            <a:pPr marL="457200" indent="-457200">
              <a:spcBef>
                <a:spcPts val="600"/>
              </a:spcBef>
              <a:buFont typeface="+mj-lt"/>
              <a:buAutoNum type="arabicPeriod"/>
            </a:pPr>
            <a:r>
              <a:rPr lang="en-US" sz="2400" b="1" dirty="0"/>
              <a:t>Describe what you see in the image of Source 1. </a:t>
            </a:r>
            <a:r>
              <a:rPr lang="en-US" sz="2400" b="1" dirty="0" smtClean="0"/>
              <a:t> What were </a:t>
            </a:r>
            <a:r>
              <a:rPr lang="en-US" sz="2400" b="1" i="1" dirty="0" err="1" smtClean="0"/>
              <a:t>chinampas</a:t>
            </a:r>
            <a:r>
              <a:rPr lang="en-US" sz="2400" b="1" dirty="0" smtClean="0"/>
              <a:t>?  How </a:t>
            </a:r>
            <a:r>
              <a:rPr lang="en-US" sz="2400" b="1" dirty="0"/>
              <a:t>might you use this image to argue for the importance of agriculture in Aztec society</a:t>
            </a:r>
            <a:r>
              <a:rPr lang="en-US" sz="2400" b="1" dirty="0" smtClean="0"/>
              <a:t>?</a:t>
            </a:r>
          </a:p>
          <a:p>
            <a:pPr marL="914400" lvl="1" indent="-514350">
              <a:spcBef>
                <a:spcPts val="600"/>
              </a:spcBef>
            </a:pPr>
            <a:r>
              <a:rPr lang="en-US" sz="2400" dirty="0" smtClean="0"/>
              <a:t>Aztecs cultivating their </a:t>
            </a:r>
            <a:r>
              <a:rPr lang="en-US" sz="2400" b="1" i="1" dirty="0" err="1">
                <a:solidFill>
                  <a:srgbClr val="FF0000"/>
                </a:solidFill>
              </a:rPr>
              <a:t>Chinampas</a:t>
            </a:r>
            <a:r>
              <a:rPr lang="en-US" sz="2400" b="1" dirty="0">
                <a:solidFill>
                  <a:srgbClr val="FF0000"/>
                </a:solidFill>
              </a:rPr>
              <a:t> </a:t>
            </a:r>
            <a:r>
              <a:rPr lang="en-US" sz="2400" dirty="0" smtClean="0"/>
              <a:t>or</a:t>
            </a:r>
            <a:r>
              <a:rPr lang="en-US" sz="2400" b="1" dirty="0" smtClean="0">
                <a:solidFill>
                  <a:srgbClr val="FF0000"/>
                </a:solidFill>
              </a:rPr>
              <a:t> </a:t>
            </a:r>
            <a:r>
              <a:rPr lang="en-US" sz="2400" b="1" dirty="0" smtClean="0"/>
              <a:t>“</a:t>
            </a:r>
            <a:r>
              <a:rPr lang="en-US" sz="2400" dirty="0" smtClean="0"/>
              <a:t>floating </a:t>
            </a:r>
            <a:r>
              <a:rPr lang="en-US" sz="2400" dirty="0"/>
              <a:t>gardens” </a:t>
            </a:r>
            <a:r>
              <a:rPr lang="en-US" sz="2400" dirty="0" smtClean="0"/>
              <a:t> </a:t>
            </a:r>
          </a:p>
          <a:p>
            <a:pPr marL="914400" lvl="1" indent="-514350">
              <a:spcBef>
                <a:spcPts val="600"/>
              </a:spcBef>
            </a:pPr>
            <a:r>
              <a:rPr lang="en-US" sz="2400" dirty="0"/>
              <a:t>Plots and access paths </a:t>
            </a:r>
            <a:r>
              <a:rPr lang="en-US" sz="2400" dirty="0" smtClean="0"/>
              <a:t>were </a:t>
            </a:r>
            <a:r>
              <a:rPr lang="en-US" sz="2400" dirty="0"/>
              <a:t>systematically laid out.  </a:t>
            </a:r>
            <a:endParaRPr lang="en-US" sz="2400" dirty="0" smtClean="0"/>
          </a:p>
          <a:p>
            <a:pPr marL="514350" indent="-514350">
              <a:spcBef>
                <a:spcPts val="600"/>
              </a:spcBef>
              <a:buFont typeface="+mj-lt"/>
              <a:buAutoNum type="arabicPeriod"/>
            </a:pPr>
            <a:r>
              <a:rPr lang="en-US" sz="2400" b="1" dirty="0" smtClean="0"/>
              <a:t>An acre is about the size of a football field.  According to Source 2, how many acres of </a:t>
            </a:r>
            <a:r>
              <a:rPr lang="en-US" sz="2400" b="1" i="1" dirty="0" err="1" smtClean="0"/>
              <a:t>chinampas</a:t>
            </a:r>
            <a:r>
              <a:rPr lang="en-US" sz="2400" b="1" i="1" dirty="0" smtClean="0"/>
              <a:t> </a:t>
            </a:r>
            <a:r>
              <a:rPr lang="en-US" sz="2400" b="1" dirty="0" smtClean="0"/>
              <a:t>surrounded Tenochtitlan?</a:t>
            </a:r>
          </a:p>
          <a:p>
            <a:pPr marL="914400" lvl="1" indent="-514350">
              <a:spcBef>
                <a:spcPts val="600"/>
              </a:spcBef>
            </a:pPr>
            <a:r>
              <a:rPr lang="en-US" sz="2400" dirty="0" smtClean="0"/>
              <a:t>20,000 </a:t>
            </a:r>
            <a:r>
              <a:rPr lang="en-US" sz="2400" dirty="0"/>
              <a:t>acres.</a:t>
            </a:r>
          </a:p>
          <a:p>
            <a:pPr marL="514350" indent="-514350">
              <a:spcBef>
                <a:spcPts val="600"/>
              </a:spcBef>
              <a:buFont typeface="+mj-lt"/>
              <a:buAutoNum type="arabicPeriod" startAt="3"/>
            </a:pPr>
            <a:r>
              <a:rPr lang="en-US" sz="2400" b="1" dirty="0"/>
              <a:t>According to Source 2, what kept the soil of the </a:t>
            </a:r>
            <a:r>
              <a:rPr lang="en-US" sz="2400" b="1" i="1" dirty="0" err="1"/>
              <a:t>chinampas</a:t>
            </a:r>
            <a:r>
              <a:rPr lang="en-US" sz="2400" b="1" i="1" dirty="0"/>
              <a:t> </a:t>
            </a:r>
            <a:r>
              <a:rPr lang="en-US" sz="2400" b="1" dirty="0"/>
              <a:t>from oozing into the network of canals?  What anchored each </a:t>
            </a:r>
            <a:r>
              <a:rPr lang="en-US" sz="2400" b="1" i="1" dirty="0" err="1"/>
              <a:t>chinampas</a:t>
            </a:r>
            <a:r>
              <a:rPr lang="en-US" sz="2400" b="1" i="1" dirty="0"/>
              <a:t> </a:t>
            </a:r>
            <a:r>
              <a:rPr lang="en-US" sz="2400" b="1" dirty="0"/>
              <a:t>plot to solid ground beneath the water level?</a:t>
            </a:r>
          </a:p>
          <a:p>
            <a:pPr marL="914400" lvl="1" indent="-514350">
              <a:spcBef>
                <a:spcPts val="600"/>
              </a:spcBef>
            </a:pPr>
            <a:r>
              <a:rPr lang="en-US" sz="2400" dirty="0" smtClean="0"/>
              <a:t>Willow </a:t>
            </a:r>
            <a:r>
              <a:rPr lang="en-US" sz="2400" dirty="0"/>
              <a:t>trees were planted at the corners and along side the beds.  </a:t>
            </a:r>
            <a:endParaRPr lang="en-US" sz="2400" dirty="0" smtClean="0"/>
          </a:p>
          <a:p>
            <a:pPr marL="914400" lvl="1" indent="-514350">
              <a:spcBef>
                <a:spcPts val="600"/>
              </a:spcBef>
            </a:pPr>
            <a:r>
              <a:rPr lang="en-US" sz="2400" dirty="0" smtClean="0"/>
              <a:t>Their </a:t>
            </a:r>
            <a:r>
              <a:rPr lang="en-US" sz="2400" dirty="0"/>
              <a:t>root system anchored the bed to the shallow lake. </a:t>
            </a:r>
          </a:p>
        </p:txBody>
      </p:sp>
    </p:spTree>
    <p:extLst>
      <p:ext uri="{BB962C8B-B14F-4D97-AF65-F5344CB8AC3E}">
        <p14:creationId xmlns:p14="http://schemas.microsoft.com/office/powerpoint/2010/main" val="999064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sz="3600" b="1" dirty="0"/>
              <a:t>Document D: </a:t>
            </a:r>
            <a:r>
              <a:rPr lang="en-US" sz="3600" b="1" i="1" dirty="0" err="1" smtClean="0"/>
              <a:t>Chinampas</a:t>
            </a:r>
            <a:r>
              <a:rPr lang="en-US" sz="3600" b="1" dirty="0" smtClean="0"/>
              <a:t> </a:t>
            </a:r>
            <a:r>
              <a:rPr lang="en-US" sz="3600" b="1" dirty="0"/>
              <a:t>Agriculture</a:t>
            </a:r>
            <a:endParaRPr lang="en-US" sz="3600" dirty="0"/>
          </a:p>
        </p:txBody>
      </p:sp>
      <p:sp>
        <p:nvSpPr>
          <p:cNvPr id="6" name="Content Placeholder 5"/>
          <p:cNvSpPr>
            <a:spLocks noGrp="1"/>
          </p:cNvSpPr>
          <p:nvPr>
            <p:ph idx="1"/>
          </p:nvPr>
        </p:nvSpPr>
        <p:spPr>
          <a:xfrm>
            <a:off x="1" y="1380744"/>
            <a:ext cx="9143999" cy="4992624"/>
          </a:xfrm>
        </p:spPr>
        <p:txBody>
          <a:bodyPr>
            <a:normAutofit/>
          </a:bodyPr>
          <a:lstStyle/>
          <a:p>
            <a:pPr marL="514350" indent="-514350">
              <a:spcBef>
                <a:spcPts val="600"/>
              </a:spcBef>
              <a:buFont typeface="+mj-lt"/>
              <a:buAutoNum type="arabicPeriod" startAt="4"/>
            </a:pPr>
            <a:r>
              <a:rPr lang="en-US" sz="2800" b="1" dirty="0" smtClean="0"/>
              <a:t>From </a:t>
            </a:r>
            <a:r>
              <a:rPr lang="en-US" sz="2800" b="1" dirty="0"/>
              <a:t>Source 1 and Source 2, what inferences can you make about law and order in Aztec society</a:t>
            </a:r>
            <a:r>
              <a:rPr lang="en-US" sz="2800" b="1" dirty="0" smtClean="0"/>
              <a:t>?</a:t>
            </a:r>
          </a:p>
          <a:p>
            <a:pPr marL="914400" lvl="1" indent="-514350">
              <a:spcBef>
                <a:spcPts val="600"/>
              </a:spcBef>
            </a:pPr>
            <a:r>
              <a:rPr lang="en-US" dirty="0"/>
              <a:t>Plots and access paths are systematically laid out. </a:t>
            </a:r>
            <a:endParaRPr lang="en-US" dirty="0" smtClean="0"/>
          </a:p>
          <a:p>
            <a:pPr marL="914400" lvl="1" indent="-514350">
              <a:spcBef>
                <a:spcPts val="600"/>
              </a:spcBef>
            </a:pPr>
            <a:r>
              <a:rPr lang="en-US" dirty="0"/>
              <a:t>G</a:t>
            </a:r>
            <a:r>
              <a:rPr lang="en-US" dirty="0" smtClean="0"/>
              <a:t>reat </a:t>
            </a:r>
            <a:r>
              <a:rPr lang="en-US" dirty="0"/>
              <a:t>organization, cooperation, respect and protection of private gardens.  </a:t>
            </a:r>
          </a:p>
          <a:p>
            <a:pPr marL="914400" lvl="1" indent="-514350">
              <a:spcBef>
                <a:spcPts val="600"/>
              </a:spcBef>
            </a:pPr>
            <a:r>
              <a:rPr lang="en-US" dirty="0" smtClean="0"/>
              <a:t>Respect for </a:t>
            </a:r>
            <a:r>
              <a:rPr lang="en-US" dirty="0"/>
              <a:t>law and order and a clear set of rules for maintaining physical structure of the </a:t>
            </a:r>
            <a:r>
              <a:rPr lang="en-US" i="1" dirty="0" err="1"/>
              <a:t>chinampas</a:t>
            </a:r>
            <a:r>
              <a:rPr lang="en-US" i="1" dirty="0"/>
              <a:t> </a:t>
            </a:r>
            <a:r>
              <a:rPr lang="en-US" dirty="0"/>
              <a:t>and farmer </a:t>
            </a:r>
            <a:r>
              <a:rPr lang="en-US" dirty="0" smtClean="0"/>
              <a:t>conduct.</a:t>
            </a:r>
            <a:endParaRPr lang="en-US" b="1" dirty="0"/>
          </a:p>
          <a:p>
            <a:pPr marL="514350" indent="-514350">
              <a:spcBef>
                <a:spcPts val="600"/>
              </a:spcBef>
              <a:buFont typeface="+mj-lt"/>
              <a:buAutoNum type="arabicPeriod"/>
            </a:pPr>
            <a:endParaRPr lang="en-US" sz="2400" b="1" dirty="0"/>
          </a:p>
          <a:p>
            <a:pPr marL="514350" indent="-514350">
              <a:spcBef>
                <a:spcPts val="600"/>
              </a:spcBef>
              <a:buFont typeface="+mj-lt"/>
              <a:buAutoNum type="arabicPeriod" startAt="3"/>
            </a:pPr>
            <a:endParaRPr lang="en-US" sz="2400" b="1" dirty="0"/>
          </a:p>
          <a:p>
            <a:endParaRPr lang="en-US" dirty="0"/>
          </a:p>
        </p:txBody>
      </p:sp>
    </p:spTree>
    <p:extLst>
      <p:ext uri="{BB962C8B-B14F-4D97-AF65-F5344CB8AC3E}">
        <p14:creationId xmlns:p14="http://schemas.microsoft.com/office/powerpoint/2010/main" val="3066622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9728"/>
            <a:ext cx="8229600" cy="1143000"/>
          </a:xfrm>
        </p:spPr>
        <p:txBody>
          <a:bodyPr>
            <a:normAutofit/>
          </a:bodyPr>
          <a:lstStyle/>
          <a:p>
            <a:r>
              <a:rPr lang="en-US" sz="3600" b="1" dirty="0"/>
              <a:t>Document E: </a:t>
            </a:r>
            <a:r>
              <a:rPr lang="en-US" sz="3600" b="1" dirty="0" smtClean="0"/>
              <a:t>The </a:t>
            </a:r>
            <a:r>
              <a:rPr lang="en-US" sz="3600" b="1" dirty="0"/>
              <a:t>Scale of Sacrifice</a:t>
            </a:r>
            <a:endParaRPr lang="en-US" sz="3600" dirty="0"/>
          </a:p>
        </p:txBody>
      </p:sp>
      <p:sp>
        <p:nvSpPr>
          <p:cNvPr id="6" name="Content Placeholder 5"/>
          <p:cNvSpPr>
            <a:spLocks noGrp="1"/>
          </p:cNvSpPr>
          <p:nvPr>
            <p:ph idx="1"/>
          </p:nvPr>
        </p:nvSpPr>
        <p:spPr>
          <a:xfrm>
            <a:off x="0" y="1179576"/>
            <a:ext cx="9144000" cy="5678424"/>
          </a:xfrm>
        </p:spPr>
        <p:txBody>
          <a:bodyPr>
            <a:noAutofit/>
          </a:bodyPr>
          <a:lstStyle/>
          <a:p>
            <a:pPr marL="514350" indent="-514350">
              <a:spcBef>
                <a:spcPts val="600"/>
              </a:spcBef>
              <a:buFont typeface="+mj-lt"/>
              <a:buAutoNum type="arabicPeriod"/>
            </a:pPr>
            <a:r>
              <a:rPr lang="en-US" sz="2800" b="1" dirty="0" smtClean="0"/>
              <a:t>According to the Scribe in Source 1, who was sacrificed?  What did he become? </a:t>
            </a:r>
          </a:p>
          <a:p>
            <a:pPr marL="914400" lvl="1" indent="-514350">
              <a:spcBef>
                <a:spcPts val="600"/>
              </a:spcBef>
            </a:pPr>
            <a:r>
              <a:rPr lang="en-US" dirty="0" smtClean="0"/>
              <a:t>Seasoned warrior.</a:t>
            </a:r>
          </a:p>
          <a:p>
            <a:pPr marL="914400" lvl="1" indent="-514350">
              <a:spcBef>
                <a:spcPts val="600"/>
              </a:spcBef>
            </a:pPr>
            <a:r>
              <a:rPr lang="en-US" dirty="0" smtClean="0"/>
              <a:t>Changed </a:t>
            </a:r>
            <a:r>
              <a:rPr lang="en-US" dirty="0"/>
              <a:t>from a human into the god </a:t>
            </a:r>
            <a:r>
              <a:rPr lang="en-US" dirty="0" smtClean="0"/>
              <a:t>Tezcatlipoca. </a:t>
            </a:r>
          </a:p>
          <a:p>
            <a:pPr marL="514350" indent="-514350">
              <a:spcBef>
                <a:spcPts val="600"/>
              </a:spcBef>
              <a:buFont typeface="+mj-lt"/>
              <a:buAutoNum type="arabicPeriod"/>
            </a:pPr>
            <a:r>
              <a:rPr lang="en-US" sz="2800" b="1" dirty="0" smtClean="0"/>
              <a:t>In Source 1, how did the Scribe describe the victim before he is sacrificed?  Why were some saddened? </a:t>
            </a:r>
          </a:p>
          <a:p>
            <a:pPr marL="914400" lvl="1" indent="-514350">
              <a:spcBef>
                <a:spcPts val="600"/>
              </a:spcBef>
            </a:pPr>
            <a:r>
              <a:rPr lang="en-US" dirty="0" smtClean="0"/>
              <a:t>Treated </a:t>
            </a:r>
            <a:r>
              <a:rPr lang="en-US" dirty="0"/>
              <a:t>like </a:t>
            </a:r>
            <a:r>
              <a:rPr lang="en-US" dirty="0" smtClean="0"/>
              <a:t>royalty; given </a:t>
            </a:r>
            <a:r>
              <a:rPr lang="en-US" dirty="0"/>
              <a:t>all the finest luxuries from the nobles’ storehouses, including foods, clothes, teachers, women, and </a:t>
            </a:r>
            <a:r>
              <a:rPr lang="en-US" dirty="0" smtClean="0"/>
              <a:t>instruction. </a:t>
            </a:r>
          </a:p>
          <a:p>
            <a:pPr marL="914400" lvl="1" indent="-514350">
              <a:spcBef>
                <a:spcPts val="600"/>
              </a:spcBef>
            </a:pPr>
            <a:r>
              <a:rPr lang="en-US" dirty="0" smtClean="0"/>
              <a:t>They became attached. </a:t>
            </a:r>
          </a:p>
        </p:txBody>
      </p:sp>
    </p:spTree>
    <p:extLst>
      <p:ext uri="{BB962C8B-B14F-4D97-AF65-F5344CB8AC3E}">
        <p14:creationId xmlns:p14="http://schemas.microsoft.com/office/powerpoint/2010/main" val="2236004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8229600" cy="1143000"/>
          </a:xfrm>
        </p:spPr>
        <p:txBody>
          <a:bodyPr>
            <a:normAutofit/>
          </a:bodyPr>
          <a:lstStyle/>
          <a:p>
            <a:r>
              <a:rPr lang="en-US" sz="3600" b="1" dirty="0"/>
              <a:t>Document E: </a:t>
            </a:r>
            <a:r>
              <a:rPr lang="en-US" sz="3600" b="1" dirty="0" smtClean="0"/>
              <a:t>The </a:t>
            </a:r>
            <a:r>
              <a:rPr lang="en-US" sz="3600" b="1" dirty="0"/>
              <a:t>Scale of Sacrifice</a:t>
            </a:r>
            <a:endParaRPr lang="en-US" sz="3600" dirty="0"/>
          </a:p>
        </p:txBody>
      </p:sp>
      <p:sp>
        <p:nvSpPr>
          <p:cNvPr id="6" name="Content Placeholder 5"/>
          <p:cNvSpPr>
            <a:spLocks noGrp="1"/>
          </p:cNvSpPr>
          <p:nvPr>
            <p:ph idx="1"/>
          </p:nvPr>
        </p:nvSpPr>
        <p:spPr>
          <a:xfrm>
            <a:off x="0" y="868680"/>
            <a:ext cx="9144000" cy="5989320"/>
          </a:xfrm>
        </p:spPr>
        <p:txBody>
          <a:bodyPr>
            <a:noAutofit/>
          </a:bodyPr>
          <a:lstStyle/>
          <a:p>
            <a:pPr marL="514350" indent="-514350">
              <a:spcBef>
                <a:spcPts val="600"/>
              </a:spcBef>
              <a:buFont typeface="+mj-lt"/>
              <a:buAutoNum type="arabicPeriod" startAt="3"/>
            </a:pPr>
            <a:r>
              <a:rPr lang="en-US" sz="2700" b="1" dirty="0"/>
              <a:t>According to the passage from Friar Diego </a:t>
            </a:r>
            <a:r>
              <a:rPr lang="en-US" sz="2700" b="1" dirty="0" smtClean="0"/>
              <a:t>Duran in Source 2, who </a:t>
            </a:r>
            <a:r>
              <a:rPr lang="en-US" sz="2700" b="1" dirty="0"/>
              <a:t>are the people being sacrificed? </a:t>
            </a:r>
            <a:r>
              <a:rPr lang="en-US" sz="2700" b="1" dirty="0" smtClean="0"/>
              <a:t> Who did the sacrificing? </a:t>
            </a:r>
          </a:p>
          <a:p>
            <a:pPr marL="914400" lvl="1" indent="-514350">
              <a:spcBef>
                <a:spcPts val="600"/>
              </a:spcBef>
            </a:pPr>
            <a:r>
              <a:rPr lang="en-US" sz="2700" dirty="0" smtClean="0"/>
              <a:t>The </a:t>
            </a:r>
            <a:r>
              <a:rPr lang="en-US" sz="2700" dirty="0"/>
              <a:t>victims were prisoners of war taken by the Aztecs at a place called </a:t>
            </a:r>
            <a:r>
              <a:rPr lang="en-US" sz="2700" dirty="0" err="1"/>
              <a:t>Teuclepec</a:t>
            </a:r>
            <a:r>
              <a:rPr lang="en-US" sz="2700" dirty="0"/>
              <a:t>.  </a:t>
            </a:r>
          </a:p>
          <a:p>
            <a:pPr marL="914400" lvl="1" indent="-514350">
              <a:spcBef>
                <a:spcPts val="600"/>
              </a:spcBef>
            </a:pPr>
            <a:r>
              <a:rPr lang="en-US" sz="2700" dirty="0"/>
              <a:t>Aztec </a:t>
            </a:r>
            <a:r>
              <a:rPr lang="en-US" sz="2700" dirty="0" smtClean="0"/>
              <a:t>rulers, </a:t>
            </a:r>
            <a:r>
              <a:rPr lang="en-US" sz="2700" dirty="0" err="1"/>
              <a:t>Motecuhzoma</a:t>
            </a:r>
            <a:r>
              <a:rPr lang="en-US" sz="2700" dirty="0"/>
              <a:t> and </a:t>
            </a:r>
            <a:r>
              <a:rPr lang="en-US" sz="2700" dirty="0" err="1" smtClean="0"/>
              <a:t>Chihuacoatl</a:t>
            </a:r>
            <a:r>
              <a:rPr lang="en-US" sz="2700" dirty="0" smtClean="0"/>
              <a:t>. </a:t>
            </a:r>
            <a:endParaRPr lang="en-US" sz="2700" dirty="0"/>
          </a:p>
          <a:p>
            <a:pPr marL="514350" indent="-514350">
              <a:spcBef>
                <a:spcPts val="600"/>
              </a:spcBef>
              <a:buFont typeface="+mj-lt"/>
              <a:buAutoNum type="arabicPeriod" startAt="4"/>
            </a:pPr>
            <a:r>
              <a:rPr lang="en-US" sz="2700" b="1" dirty="0" smtClean="0"/>
              <a:t>According to Source 2, when </a:t>
            </a:r>
            <a:r>
              <a:rPr lang="en-US" sz="2700" b="1" dirty="0"/>
              <a:t>did the sacrifice begin and end?  How many were sacrificed?  What do you think the purpose of this drawing was?</a:t>
            </a:r>
          </a:p>
          <a:p>
            <a:pPr marL="914400" lvl="1" indent="-514350">
              <a:spcBef>
                <a:spcPts val="600"/>
              </a:spcBef>
            </a:pPr>
            <a:r>
              <a:rPr lang="en-US" sz="2700" dirty="0"/>
              <a:t>2,300 people were sacrificed between midday and nightfall, which means a person was killed every 15 seconds for 9 hours. </a:t>
            </a:r>
          </a:p>
          <a:p>
            <a:pPr marL="914400" lvl="1" indent="-514350">
              <a:spcBef>
                <a:spcPts val="600"/>
              </a:spcBef>
            </a:pPr>
            <a:r>
              <a:rPr lang="en-US" sz="2700" dirty="0"/>
              <a:t>Purpose was to show the scale of Aztec sacrifice.  </a:t>
            </a:r>
          </a:p>
        </p:txBody>
      </p:sp>
    </p:spTree>
    <p:extLst>
      <p:ext uri="{BB962C8B-B14F-4D97-AF65-F5344CB8AC3E}">
        <p14:creationId xmlns:p14="http://schemas.microsoft.com/office/powerpoint/2010/main" val="3400780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14"/>
            <a:ext cx="8229600" cy="1143000"/>
          </a:xfrm>
        </p:spPr>
        <p:txBody>
          <a:bodyPr/>
          <a:lstStyle/>
          <a:p>
            <a:r>
              <a:rPr lang="en-US" b="1" dirty="0" smtClean="0"/>
              <a:t>Aztec Journal: Journal # 3</a:t>
            </a:r>
            <a:endParaRPr lang="en-US" b="1" dirty="0"/>
          </a:p>
        </p:txBody>
      </p:sp>
      <p:sp>
        <p:nvSpPr>
          <p:cNvPr id="3" name="Content Placeholder 2"/>
          <p:cNvSpPr>
            <a:spLocks noGrp="1"/>
          </p:cNvSpPr>
          <p:nvPr>
            <p:ph idx="1"/>
          </p:nvPr>
        </p:nvSpPr>
        <p:spPr>
          <a:xfrm>
            <a:off x="0" y="960120"/>
            <a:ext cx="9144000" cy="5897880"/>
          </a:xfrm>
        </p:spPr>
        <p:txBody>
          <a:bodyPr>
            <a:normAutofit/>
          </a:bodyPr>
          <a:lstStyle/>
          <a:p>
            <a:r>
              <a:rPr lang="en-US" b="1" dirty="0" smtClean="0"/>
              <a:t>As you get close to Tenochtitlan, you decide to secretly set up camp outside of the city. You send scouts ahead into the city disguised as local inhabitants. (1) You create and draw a design for an Aztec flag in your journal. (2) In at least a 5 FULL REAL SENTENCE description, you write in your journal how the colors and symbols you have chosen for your flag relates to what you have learned about Aztec Empire’s people, religion, agriculture and any other significant practices (see your class notes). </a:t>
            </a:r>
            <a:endParaRPr lang="en-US" b="1" dirty="0"/>
          </a:p>
        </p:txBody>
      </p:sp>
    </p:spTree>
    <p:extLst>
      <p:ext uri="{BB962C8B-B14F-4D97-AF65-F5344CB8AC3E}">
        <p14:creationId xmlns:p14="http://schemas.microsoft.com/office/powerpoint/2010/main" val="3575743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1262"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5181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Aztec</a:t>
            </a:r>
            <a:endParaRPr lang="en-US" sz="4000" b="1" dirty="0"/>
          </a:p>
        </p:txBody>
      </p:sp>
      <p:sp>
        <p:nvSpPr>
          <p:cNvPr id="6" name="Content Placeholder 5"/>
          <p:cNvSpPr>
            <a:spLocks noGrp="1"/>
          </p:cNvSpPr>
          <p:nvPr>
            <p:ph idx="1"/>
          </p:nvPr>
        </p:nvSpPr>
        <p:spPr>
          <a:xfrm>
            <a:off x="201168" y="1298766"/>
            <a:ext cx="8686800" cy="5111178"/>
          </a:xfrm>
        </p:spPr>
        <p:txBody>
          <a:bodyPr>
            <a:normAutofit fontScale="92500"/>
          </a:bodyPr>
          <a:lstStyle/>
          <a:p>
            <a:pPr marL="0" indent="0" algn="ctr">
              <a:lnSpc>
                <a:spcPct val="150000"/>
              </a:lnSpc>
              <a:spcBef>
                <a:spcPts val="600"/>
              </a:spcBef>
              <a:buNone/>
            </a:pPr>
            <a:r>
              <a:rPr lang="en-US" sz="2800" dirty="0"/>
              <a:t>Between 1777 and 1960, Congress passed several acts that changed the shape, design and arrangement of the flag and allowed stars and stripes to be added to reflect the admission of each new </a:t>
            </a:r>
            <a:r>
              <a:rPr lang="en-US" sz="2800" dirty="0" smtClean="0"/>
              <a:t>state.  The </a:t>
            </a:r>
            <a:r>
              <a:rPr lang="en-US" sz="2800" dirty="0"/>
              <a:t>stripes represent the original 13 Colonies and the stars represent the 50 states of the Union. </a:t>
            </a:r>
            <a:r>
              <a:rPr lang="en-US" sz="2800" dirty="0" smtClean="0"/>
              <a:t> The </a:t>
            </a:r>
            <a:r>
              <a:rPr lang="en-US" sz="2800" dirty="0"/>
              <a:t>colors of the flag are symbolic as </a:t>
            </a:r>
            <a:r>
              <a:rPr lang="en-US" sz="2800" dirty="0" smtClean="0"/>
              <a:t>well: </a:t>
            </a:r>
            <a:r>
              <a:rPr lang="en-US" sz="2800" b="1" dirty="0" smtClean="0">
                <a:solidFill>
                  <a:srgbClr val="FF0000"/>
                </a:solidFill>
              </a:rPr>
              <a:t>Red</a:t>
            </a:r>
            <a:r>
              <a:rPr lang="en-US" sz="2800" b="1" dirty="0" smtClean="0"/>
              <a:t> </a:t>
            </a:r>
            <a:r>
              <a:rPr lang="en-US" sz="2800" dirty="0"/>
              <a:t>symbolizes hardiness and </a:t>
            </a:r>
            <a:r>
              <a:rPr lang="en-US" sz="2800" dirty="0" smtClean="0"/>
              <a:t>valor. </a:t>
            </a:r>
            <a:r>
              <a:rPr lang="en-US" sz="2800" b="1" dirty="0" smtClean="0">
                <a:solidFill>
                  <a:schemeClr val="bg1">
                    <a:lumMod val="65000"/>
                  </a:schemeClr>
                </a:solidFill>
              </a:rPr>
              <a:t>White</a:t>
            </a:r>
            <a:r>
              <a:rPr lang="en-US" sz="2800" b="1" dirty="0" smtClean="0"/>
              <a:t> </a:t>
            </a:r>
            <a:r>
              <a:rPr lang="en-US" sz="2800" dirty="0" smtClean="0"/>
              <a:t>symbolizes </a:t>
            </a:r>
            <a:r>
              <a:rPr lang="en-US" sz="2800" dirty="0"/>
              <a:t>purity and </a:t>
            </a:r>
            <a:r>
              <a:rPr lang="en-US" sz="2800" dirty="0" smtClean="0"/>
              <a:t>innocence.  </a:t>
            </a:r>
            <a:r>
              <a:rPr lang="en-US" sz="2800" b="1" dirty="0" smtClean="0">
                <a:solidFill>
                  <a:srgbClr val="060FBA"/>
                </a:solidFill>
              </a:rPr>
              <a:t>Blue</a:t>
            </a:r>
            <a:r>
              <a:rPr lang="en-US" sz="2800" b="1" dirty="0" smtClean="0"/>
              <a:t> </a:t>
            </a:r>
            <a:r>
              <a:rPr lang="en-US" sz="2800" dirty="0"/>
              <a:t>represents vigilance, perseverance and justice.</a:t>
            </a:r>
          </a:p>
          <a:p>
            <a:endParaRPr lang="en-US" dirty="0"/>
          </a:p>
        </p:txBody>
      </p:sp>
    </p:spTree>
    <p:extLst>
      <p:ext uri="{BB962C8B-B14F-4D97-AF65-F5344CB8AC3E}">
        <p14:creationId xmlns:p14="http://schemas.microsoft.com/office/powerpoint/2010/main" val="177270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smtClean="0"/>
              <a:t>Aztec</a:t>
            </a:r>
            <a:endParaRPr lang="en-US" sz="4000" b="1" dirty="0"/>
          </a:p>
        </p:txBody>
      </p:sp>
      <p:sp>
        <p:nvSpPr>
          <p:cNvPr id="7" name="Content Placeholder 6"/>
          <p:cNvSpPr>
            <a:spLocks noGrp="1"/>
          </p:cNvSpPr>
          <p:nvPr>
            <p:ph idx="1"/>
          </p:nvPr>
        </p:nvSpPr>
        <p:spPr>
          <a:xfrm>
            <a:off x="457200" y="2106386"/>
            <a:ext cx="8229600" cy="4019777"/>
          </a:xfrm>
        </p:spPr>
        <p:txBody>
          <a:bodyPr/>
          <a:lstStyle/>
          <a:p>
            <a:pPr marL="514350" indent="-514350">
              <a:spcBef>
                <a:spcPts val="600"/>
              </a:spcBef>
              <a:buFont typeface="+mj-lt"/>
              <a:buAutoNum type="arabicPeriod"/>
            </a:pPr>
            <a:r>
              <a:rPr lang="en-US" sz="2400" dirty="0"/>
              <a:t>Analyze image </a:t>
            </a:r>
            <a:r>
              <a:rPr lang="en-US" sz="2400" dirty="0" smtClean="0"/>
              <a:t>2 </a:t>
            </a:r>
            <a:r>
              <a:rPr lang="en-US" sz="2400" dirty="0"/>
              <a:t>on the following slide.</a:t>
            </a:r>
          </a:p>
          <a:p>
            <a:pPr marL="514350" indent="-514350">
              <a:spcBef>
                <a:spcPts val="600"/>
              </a:spcBef>
              <a:buFont typeface="+mj-lt"/>
              <a:buAutoNum type="arabicPeriod"/>
            </a:pPr>
            <a:r>
              <a:rPr lang="en-US" sz="2400" dirty="0"/>
              <a:t>Answer the corresponding questions on your handout. </a:t>
            </a:r>
          </a:p>
          <a:p>
            <a:endParaRPr lang="en-US" dirty="0"/>
          </a:p>
        </p:txBody>
      </p:sp>
    </p:spTree>
    <p:extLst>
      <p:ext uri="{BB962C8B-B14F-4D97-AF65-F5344CB8AC3E}">
        <p14:creationId xmlns:p14="http://schemas.microsoft.com/office/powerpoint/2010/main" val="595850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313577" cy="701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47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smtClean="0"/>
              <a:t>Aztec</a:t>
            </a:r>
            <a:endParaRPr lang="en-US" sz="4000" b="1" dirty="0"/>
          </a:p>
        </p:txBody>
      </p:sp>
      <p:sp>
        <p:nvSpPr>
          <p:cNvPr id="7" name="Content Placeholder 6"/>
          <p:cNvSpPr>
            <a:spLocks noGrp="1"/>
          </p:cNvSpPr>
          <p:nvPr>
            <p:ph idx="1"/>
          </p:nvPr>
        </p:nvSpPr>
        <p:spPr>
          <a:xfrm>
            <a:off x="457200" y="1621754"/>
            <a:ext cx="8229600" cy="4019777"/>
          </a:xfrm>
        </p:spPr>
        <p:txBody>
          <a:bodyPr>
            <a:normAutofit/>
          </a:bodyPr>
          <a:lstStyle/>
          <a:p>
            <a:pPr marL="0" indent="0" algn="ctr">
              <a:lnSpc>
                <a:spcPct val="150000"/>
              </a:lnSpc>
              <a:spcBef>
                <a:spcPts val="600"/>
              </a:spcBef>
              <a:buNone/>
            </a:pPr>
            <a:r>
              <a:rPr lang="en-US" b="1" dirty="0">
                <a:solidFill>
                  <a:srgbClr val="000000"/>
                </a:solidFill>
              </a:rPr>
              <a:t>According to legend, Aztec priests received a vision that they were to build their capital </a:t>
            </a:r>
            <a:r>
              <a:rPr lang="en-US" b="1" dirty="0">
                <a:solidFill>
                  <a:srgbClr val="FF0000"/>
                </a:solidFill>
                <a:effectLst>
                  <a:outerShdw blurRad="38100" dist="38100" dir="2700000" algn="tl">
                    <a:srgbClr val="000000">
                      <a:alpha val="43137"/>
                    </a:srgbClr>
                  </a:outerShdw>
                </a:effectLst>
              </a:rPr>
              <a:t>Tenochtitlan</a:t>
            </a:r>
            <a:r>
              <a:rPr lang="en-US" b="1" dirty="0"/>
              <a:t>, an island in the middle of Lake </a:t>
            </a:r>
            <a:r>
              <a:rPr lang="en-US" b="1" dirty="0" err="1"/>
              <a:t>Texcoco</a:t>
            </a:r>
            <a:r>
              <a:rPr lang="en-US" b="1" dirty="0"/>
              <a:t>,</a:t>
            </a:r>
            <a:r>
              <a:rPr lang="en-US" b="1" dirty="0">
                <a:solidFill>
                  <a:srgbClr val="000000"/>
                </a:solidFill>
              </a:rPr>
              <a:t> where they found an eagle perched on a cactus eating a serpent, or snake. </a:t>
            </a:r>
          </a:p>
        </p:txBody>
      </p:sp>
    </p:spTree>
    <p:extLst>
      <p:ext uri="{BB962C8B-B14F-4D97-AF65-F5344CB8AC3E}">
        <p14:creationId xmlns:p14="http://schemas.microsoft.com/office/powerpoint/2010/main" val="3333207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Aztec</a:t>
            </a:r>
            <a:endParaRPr lang="en-US" sz="4000" b="1" dirty="0"/>
          </a:p>
        </p:txBody>
      </p:sp>
      <p:sp>
        <p:nvSpPr>
          <p:cNvPr id="3" name="Content Placeholder 2"/>
          <p:cNvSpPr>
            <a:spLocks noGrp="1"/>
          </p:cNvSpPr>
          <p:nvPr>
            <p:ph idx="1"/>
          </p:nvPr>
        </p:nvSpPr>
        <p:spPr>
          <a:xfrm>
            <a:off x="457200" y="1877786"/>
            <a:ext cx="8229600" cy="4248377"/>
          </a:xfrm>
        </p:spPr>
        <p:txBody>
          <a:bodyPr/>
          <a:lstStyle/>
          <a:p>
            <a:pPr marL="514350" indent="-514350">
              <a:spcBef>
                <a:spcPts val="600"/>
              </a:spcBef>
              <a:buFont typeface="+mj-lt"/>
              <a:buAutoNum type="arabicPeriod"/>
            </a:pPr>
            <a:r>
              <a:rPr lang="en-US" sz="2400" dirty="0"/>
              <a:t>Analyze image </a:t>
            </a:r>
            <a:r>
              <a:rPr lang="en-US" sz="2400" dirty="0" smtClean="0"/>
              <a:t>3 on </a:t>
            </a:r>
            <a:r>
              <a:rPr lang="en-US" sz="2400" dirty="0"/>
              <a:t>the following slide.</a:t>
            </a:r>
          </a:p>
          <a:p>
            <a:pPr marL="514350" indent="-514350">
              <a:spcBef>
                <a:spcPts val="600"/>
              </a:spcBef>
              <a:buFont typeface="+mj-lt"/>
              <a:buAutoNum type="arabicPeriod"/>
            </a:pPr>
            <a:r>
              <a:rPr lang="en-US" sz="2400" dirty="0"/>
              <a:t>Answer the corresponding questions on your handout. </a:t>
            </a:r>
          </a:p>
          <a:p>
            <a:endParaRPr lang="en-US" dirty="0"/>
          </a:p>
        </p:txBody>
      </p:sp>
    </p:spTree>
    <p:extLst>
      <p:ext uri="{BB962C8B-B14F-4D97-AF65-F5344CB8AC3E}">
        <p14:creationId xmlns:p14="http://schemas.microsoft.com/office/powerpoint/2010/main" val="714371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5264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9341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1674</Words>
  <Application>Microsoft Office PowerPoint</Application>
  <PresentationFormat>On-screen Show (4:3)</PresentationFormat>
  <Paragraphs>122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Aztec Journal: Journal # 3</vt:lpstr>
      <vt:lpstr>Aztec</vt:lpstr>
      <vt:lpstr>PowerPoint Presentation</vt:lpstr>
      <vt:lpstr>Aztec</vt:lpstr>
      <vt:lpstr>Aztec</vt:lpstr>
      <vt:lpstr>PowerPoint Presentation</vt:lpstr>
      <vt:lpstr>Aztec</vt:lpstr>
      <vt:lpstr>Aztec</vt:lpstr>
      <vt:lpstr>PowerPoint Presentation</vt:lpstr>
      <vt:lpstr>Aztec</vt:lpstr>
      <vt:lpstr>Aztec</vt:lpstr>
      <vt:lpstr>The Aztec: Background</vt:lpstr>
      <vt:lpstr>The Aztec: Background</vt:lpstr>
      <vt:lpstr>Aztec</vt:lpstr>
      <vt:lpstr>Document A: Territorial Acquisitions by Aztec Rulers</vt:lpstr>
      <vt:lpstr>Document A: Territorial Acquisitions by Aztec Rulers</vt:lpstr>
      <vt:lpstr>Document B: Tenochtitlan</vt:lpstr>
      <vt:lpstr>Document B: Tenochtitlan</vt:lpstr>
      <vt:lpstr>Document C: Aztec Life </vt:lpstr>
      <vt:lpstr>Document C: Aztec Life </vt:lpstr>
      <vt:lpstr>Document D: Chinampas Agriculture</vt:lpstr>
      <vt:lpstr>Document D: Chinampas Agriculture</vt:lpstr>
      <vt:lpstr>Document E: The Scale of Sacrifice</vt:lpstr>
      <vt:lpstr>Document E: The Scale of Sacrifice</vt:lpstr>
      <vt:lpstr>Aztec Journal: Journal # 3</vt:lpstr>
    </vt:vector>
  </TitlesOfParts>
  <Company>SDUHSD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Aztec</dc:title>
  <dc:creator>Windows User</dc:creator>
  <cp:lastModifiedBy>Windows User</cp:lastModifiedBy>
  <cp:revision>3</cp:revision>
  <dcterms:created xsi:type="dcterms:W3CDTF">2018-06-08T19:35:34Z</dcterms:created>
  <dcterms:modified xsi:type="dcterms:W3CDTF">2018-06-08T19:50:26Z</dcterms:modified>
</cp:coreProperties>
</file>