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6E1A8-066A-48C4-9A6E-2F6F11D6A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D47C8-2208-4EB2-94BB-C473F6DC208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447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Will the United States soon fall like the Roman </a:t>
            </a:r>
            <a:r>
              <a:rPr lang="en-US" sz="5400" b="1" u="sng" dirty="0" smtClean="0"/>
              <a:t>Empire</a:t>
            </a:r>
            <a:r>
              <a:rPr lang="en-US" sz="5400" b="1" dirty="0" smtClean="0"/>
              <a:t> did?</a:t>
            </a:r>
            <a:endParaRPr lang="en-US" sz="5400" b="1" dirty="0"/>
          </a:p>
        </p:txBody>
      </p:sp>
      <p:pic>
        <p:nvPicPr>
          <p:cNvPr id="11266" name="Picture 2" descr="Image result for fall of 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5758"/>
            <a:ext cx="9144000" cy="5222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Look up  </a:t>
            </a:r>
            <a:r>
              <a:rPr lang="en-US" sz="5400" b="1" dirty="0" smtClean="0">
                <a:solidFill>
                  <a:srgbClr val="FFFF00"/>
                </a:solidFill>
                <a:latin typeface="Viner Hand ITC" pitchFamily="66" charset="0"/>
              </a:rPr>
              <a:t>EMPIRE  </a:t>
            </a:r>
            <a:r>
              <a:rPr lang="en-US" sz="5400" b="1" dirty="0" smtClean="0"/>
              <a:t>on your phone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5029201"/>
          </a:xfrm>
        </p:spPr>
        <p:txBody>
          <a:bodyPr>
            <a:noAutofit/>
          </a:bodyPr>
          <a:lstStyle/>
          <a:p>
            <a:pPr marL="0" indent="0">
              <a:lnSpc>
                <a:spcPts val="7500"/>
              </a:lnSpc>
              <a:spcBef>
                <a:spcPts val="0"/>
              </a:spcBef>
              <a:buNone/>
            </a:pPr>
            <a:r>
              <a:rPr lang="en-US" sz="4400" b="1" dirty="0"/>
              <a:t>A</a:t>
            </a:r>
            <a:r>
              <a:rPr lang="en-US" sz="4400" b="1" dirty="0" smtClean="0"/>
              <a:t>n extensive group of states or countries under a single supreme authority, formerly especially an emperor or empress.</a:t>
            </a:r>
          </a:p>
          <a:p>
            <a:pPr marL="0" indent="0">
              <a:lnSpc>
                <a:spcPts val="5800"/>
              </a:lnSpc>
              <a:spcBef>
                <a:spcPts val="0"/>
              </a:spcBef>
              <a:buNone/>
            </a:pPr>
            <a:endParaRPr lang="en-US" sz="4400" b="1" dirty="0"/>
          </a:p>
          <a:p>
            <a:pPr marL="0" indent="0">
              <a:lnSpc>
                <a:spcPts val="5800"/>
              </a:lnSpc>
              <a:spcBef>
                <a:spcPts val="0"/>
              </a:spcBef>
              <a:buNone/>
            </a:pPr>
            <a:r>
              <a:rPr lang="en-US" sz="4400" b="1" dirty="0" smtClean="0"/>
              <a:t>So…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4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4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-152400"/>
            <a:ext cx="9372600" cy="3657600"/>
          </a:xfrm>
        </p:spPr>
        <p:txBody>
          <a:bodyPr>
            <a:normAutofit fontScale="92500" lnSpcReduction="10000"/>
          </a:bodyPr>
          <a:lstStyle/>
          <a:p>
            <a:pPr marL="857250" indent="-514350">
              <a:lnSpc>
                <a:spcPct val="150000"/>
              </a:lnSpc>
              <a:spcBef>
                <a:spcPts val="400"/>
              </a:spcBef>
            </a:pPr>
            <a:r>
              <a:rPr lang="en-US" b="1" dirty="0" smtClean="0"/>
              <a:t>Read the following facts out loud first.</a:t>
            </a:r>
          </a:p>
          <a:p>
            <a:pPr marL="857250" indent="-514350">
              <a:lnSpc>
                <a:spcPct val="150000"/>
              </a:lnSpc>
              <a:spcBef>
                <a:spcPts val="400"/>
              </a:spcBef>
            </a:pPr>
            <a:r>
              <a:rPr lang="en-US" b="1" dirty="0" smtClean="0"/>
              <a:t>Arrange similar facts into four or five groups.</a:t>
            </a:r>
          </a:p>
          <a:p>
            <a:pPr marL="857250" indent="-514350">
              <a:lnSpc>
                <a:spcPct val="150000"/>
              </a:lnSpc>
              <a:spcBef>
                <a:spcPts val="400"/>
              </a:spcBef>
            </a:pPr>
            <a:r>
              <a:rPr lang="en-US" b="1" dirty="0" smtClean="0"/>
              <a:t>Write a name for each group.</a:t>
            </a:r>
          </a:p>
          <a:p>
            <a:pPr marL="857250" indent="-514350">
              <a:lnSpc>
                <a:spcPct val="150000"/>
              </a:lnSpc>
              <a:spcBef>
                <a:spcPts val="400"/>
              </a:spcBef>
            </a:pPr>
            <a:r>
              <a:rPr lang="en-US" b="1" dirty="0" smtClean="0"/>
              <a:t>Write at least three associated facts under each group name.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Example: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Economic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 smtClean="0"/>
              <a:t>Inflation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 smtClean="0"/>
              <a:t>Poverty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Chelsea FC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 smtClean="0"/>
              <a:t>Victory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 smtClean="0"/>
              <a:t>Glory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19750"/>
            <a:ext cx="6858000" cy="36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1650" b="1" dirty="0" smtClean="0">
                <a:solidFill>
                  <a:srgbClr val="FFFF00"/>
                </a:solidFill>
              </a:rPr>
              <a:t>Prices </a:t>
            </a:r>
            <a:r>
              <a:rPr lang="en-US" sz="1650" b="1" dirty="0">
                <a:solidFill>
                  <a:srgbClr val="FFFF00"/>
                </a:solidFill>
              </a:rPr>
              <a:t>soared (inflation)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A decline in the spirit of Roman citizenship</a:t>
            </a:r>
            <a:r>
              <a:rPr lang="en-US" sz="1650" b="1" dirty="0" smtClean="0">
                <a:solidFill>
                  <a:srgbClr val="FFFF00"/>
                </a:solidFill>
              </a:rPr>
              <a:t>.</a:t>
            </a:r>
            <a:endParaRPr lang="en-US" sz="1650" b="1" dirty="0">
              <a:solidFill>
                <a:srgbClr val="FFFF00"/>
              </a:solidFill>
            </a:endParaRPr>
          </a:p>
          <a:p>
            <a:r>
              <a:rPr lang="en-US" sz="1650" b="1" dirty="0" smtClean="0">
                <a:solidFill>
                  <a:srgbClr val="FFFF00"/>
                </a:solidFill>
              </a:rPr>
              <a:t>Germanic </a:t>
            </a:r>
            <a:r>
              <a:rPr lang="en-US" sz="1650" b="1" dirty="0">
                <a:solidFill>
                  <a:srgbClr val="FFFF00"/>
                </a:solidFill>
              </a:rPr>
              <a:t>tribes were pressing on the western border of the empire. </a:t>
            </a:r>
            <a:endParaRPr lang="en-US" sz="1650" b="1" dirty="0" smtClean="0">
              <a:solidFill>
                <a:srgbClr val="FFFF00"/>
              </a:solidFill>
            </a:endParaRPr>
          </a:p>
          <a:p>
            <a:r>
              <a:rPr lang="en-US" sz="1650" b="1" dirty="0" smtClean="0">
                <a:solidFill>
                  <a:srgbClr val="FFFF00"/>
                </a:solidFill>
              </a:rPr>
              <a:t>High rate of unemployment (people don’t have jobs)</a:t>
            </a:r>
          </a:p>
          <a:p>
            <a:r>
              <a:rPr lang="en-US" sz="1650" b="1" dirty="0" smtClean="0">
                <a:solidFill>
                  <a:srgbClr val="FFFF00"/>
                </a:solidFill>
              </a:rPr>
              <a:t>Dependence </a:t>
            </a:r>
            <a:r>
              <a:rPr lang="en-US" sz="1650" b="1" dirty="0">
                <a:solidFill>
                  <a:srgbClr val="FFFF00"/>
                </a:solidFill>
              </a:rPr>
              <a:t>on hired non-Roman soldiers, who had little loyalty to Rome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More Romans became poor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Communication across the empire was </a:t>
            </a:r>
            <a:r>
              <a:rPr lang="en-US" sz="1650" b="1" dirty="0" smtClean="0">
                <a:solidFill>
                  <a:srgbClr val="FFFF00"/>
                </a:solidFill>
              </a:rPr>
              <a:t>difficult</a:t>
            </a:r>
            <a:endParaRPr lang="en-US" sz="1650" b="1" dirty="0">
              <a:solidFill>
                <a:srgbClr val="FFFF00"/>
              </a:solidFill>
            </a:endParaRPr>
          </a:p>
          <a:p>
            <a:r>
              <a:rPr lang="en-US" sz="1650" b="1" dirty="0">
                <a:solidFill>
                  <a:srgbClr val="FFFF00"/>
                </a:solidFill>
              </a:rPr>
              <a:t>Ignored public works like building and repairing roads and aqueducts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Citizens paid heavy taxes to finance Rome’s huge armies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Rome controlled North Africa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Too many slaves taking jobs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Barbarian leader, Odovacar, overthrows the last Roman emperor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Rome controlled Turkey in Asia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Growing corruption - Emperors like Nero and Caligula wasted large amounts of the government’s money on themselves 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Military leaders fighting among themselves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Empire was split into two halves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Roman’s paid Goths to not attack Rome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No good system for choosing next emperor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When an emperor died, ambitious rivals with independent armies fought each other for power.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Rising crime made the city of Rome and its roads unsafe for citizens and traders 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Farmers leave their lands because they are needed to fight in the Roman army</a:t>
            </a:r>
          </a:p>
          <a:p>
            <a:r>
              <a:rPr lang="en-US" sz="1650" b="1" dirty="0">
                <a:solidFill>
                  <a:srgbClr val="FFFF00"/>
                </a:solidFill>
              </a:rPr>
              <a:t>Vandals, Angles, Saxons, and Jutes invade England </a:t>
            </a:r>
          </a:p>
        </p:txBody>
      </p:sp>
    </p:spTree>
    <p:extLst>
      <p:ext uri="{BB962C8B-B14F-4D97-AF65-F5344CB8AC3E}">
        <p14:creationId xmlns:p14="http://schemas.microsoft.com/office/powerpoint/2010/main" val="8299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age result for superman d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638300"/>
            <a:ext cx="9372600" cy="46863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Will the United States soon fall like the Roman </a:t>
            </a:r>
            <a:r>
              <a:rPr lang="en-US" sz="5400" b="1" u="sng" dirty="0" smtClean="0"/>
              <a:t>Empire</a:t>
            </a:r>
            <a:r>
              <a:rPr lang="en-US" sz="5400" b="1" dirty="0" smtClean="0"/>
              <a:t> did?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 on board with Rome categories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301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Will the United States soon fall like the Roman Empire did?</vt:lpstr>
      <vt:lpstr>Look up  EMPIRE  on your phone</vt:lpstr>
      <vt:lpstr>PowerPoint Presentation</vt:lpstr>
      <vt:lpstr>PowerPoint Presentation</vt:lpstr>
      <vt:lpstr>PowerPoint Presentation</vt:lpstr>
      <vt:lpstr>Will the United States soon fall like the Roman Empire did?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Shafer</dc:creator>
  <cp:lastModifiedBy>Windows User</cp:lastModifiedBy>
  <cp:revision>13</cp:revision>
  <dcterms:created xsi:type="dcterms:W3CDTF">2018-02-05T08:14:18Z</dcterms:created>
  <dcterms:modified xsi:type="dcterms:W3CDTF">2018-02-06T17:42:01Z</dcterms:modified>
</cp:coreProperties>
</file>