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1" r:id="rId7"/>
    <p:sldId id="262" r:id="rId8"/>
    <p:sldId id="291" r:id="rId9"/>
    <p:sldId id="298" r:id="rId10"/>
    <p:sldId id="272" r:id="rId11"/>
    <p:sldId id="273" r:id="rId12"/>
    <p:sldId id="274" r:id="rId13"/>
    <p:sldId id="275" r:id="rId14"/>
    <p:sldId id="276" r:id="rId15"/>
    <p:sldId id="277" r:id="rId16"/>
    <p:sldId id="299" r:id="rId17"/>
    <p:sldId id="290" r:id="rId18"/>
    <p:sldId id="292" r:id="rId19"/>
    <p:sldId id="300" r:id="rId20"/>
    <p:sldId id="301" r:id="rId21"/>
    <p:sldId id="279" r:id="rId22"/>
    <p:sldId id="288" r:id="rId23"/>
    <p:sldId id="284" r:id="rId24"/>
    <p:sldId id="286" r:id="rId25"/>
    <p:sldId id="285" r:id="rId26"/>
    <p:sldId id="287" r:id="rId27"/>
    <p:sldId id="281" r:id="rId28"/>
    <p:sldId id="282" r:id="rId29"/>
    <p:sldId id="302" r:id="rId30"/>
    <p:sldId id="297" r:id="rId31"/>
    <p:sldId id="295" r:id="rId32"/>
    <p:sldId id="293" r:id="rId33"/>
    <p:sldId id="304" r:id="rId34"/>
    <p:sldId id="294" r:id="rId35"/>
    <p:sldId id="296"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4CA"/>
    <a:srgbClr val="0AA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A4A036-0387-49D4-9661-8BFC6EE804EB}"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036-0387-49D4-9661-8BFC6EE804EB}"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036-0387-49D4-9661-8BFC6EE804EB}"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4A036-0387-49D4-9661-8BFC6EE804EB}"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4A036-0387-49D4-9661-8BFC6EE804EB}"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A4A036-0387-49D4-9661-8BFC6EE804EB}"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A4A036-0387-49D4-9661-8BFC6EE804EB}"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A4A036-0387-49D4-9661-8BFC6EE804EB}"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4A036-0387-49D4-9661-8BFC6EE804EB}"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4A036-0387-49D4-9661-8BFC6EE804EB}"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4A036-0387-49D4-9661-8BFC6EE804EB}"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5E27C-9F66-4194-8F5A-17CEC379D9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4A036-0387-49D4-9661-8BFC6EE804EB}"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5E27C-9F66-4194-8F5A-17CEC379D9B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X0zudTQelz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4000" u="sng" dirty="0" smtClean="0">
                <a:solidFill>
                  <a:srgbClr val="92D050"/>
                </a:solidFill>
                <a:latin typeface="Algerian" panose="04020705040A02060702" pitchFamily="82" charset="0"/>
              </a:rPr>
              <a:t>The Crusades</a:t>
            </a:r>
          </a:p>
          <a:p>
            <a:pPr marL="0" indent="0">
              <a:buNone/>
            </a:pPr>
            <a:endParaRPr lang="en-US" sz="4000" dirty="0" smtClean="0">
              <a:latin typeface="Algerian" panose="04020705040A02060702" pitchFamily="82" charset="0"/>
            </a:endParaRPr>
          </a:p>
          <a:p>
            <a:pPr marL="0" indent="0">
              <a:buNone/>
            </a:pPr>
            <a:r>
              <a:rPr lang="en-US" sz="4000" dirty="0" smtClean="0">
                <a:latin typeface="Algerian" panose="04020705040A02060702" pitchFamily="82" charset="0"/>
              </a:rPr>
              <a:t>1. Read and answer “If you were there...” BB, p. 264</a:t>
            </a:r>
          </a:p>
          <a:p>
            <a:pPr marL="0" indent="0">
              <a:buNone/>
            </a:pPr>
            <a:endParaRPr lang="en-US" sz="4000" dirty="0" smtClean="0">
              <a:latin typeface="Algerian" panose="04020705040A02060702" pitchFamily="82" charset="0"/>
            </a:endParaRPr>
          </a:p>
          <a:p>
            <a:pPr marL="0" indent="0">
              <a:buNone/>
            </a:pPr>
            <a:r>
              <a:rPr lang="en-US" sz="4000" dirty="0" smtClean="0">
                <a:latin typeface="Algerian" panose="04020705040A02060702" pitchFamily="82" charset="0"/>
              </a:rPr>
              <a:t>2. Read Building Background BB, p. 264</a:t>
            </a:r>
          </a:p>
          <a:p>
            <a:pPr marL="0" indent="0">
              <a:buNone/>
            </a:pPr>
            <a:endParaRPr lang="en-US" sz="4000" dirty="0" smtClean="0">
              <a:latin typeface="Algerian" panose="04020705040A02060702" pitchFamily="82" charset="0"/>
            </a:endParaRPr>
          </a:p>
          <a:p>
            <a:pPr marL="0" indent="0">
              <a:buNone/>
            </a:pPr>
            <a:r>
              <a:rPr lang="en-US" sz="4000" dirty="0" smtClean="0">
                <a:latin typeface="Algerian" panose="04020705040A02060702" pitchFamily="82" charset="0"/>
              </a:rPr>
              <a:t>3. Read Paragraph 1 BB, p. 264</a:t>
            </a:r>
            <a:endParaRPr lang="en-US" sz="4000" dirty="0">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1900" b="1" dirty="0" smtClean="0"/>
              <a:t>1. From </a:t>
            </a:r>
            <a:r>
              <a:rPr lang="en-US" sz="1900" b="1" dirty="0"/>
              <a:t>which parts of Europe did most of these Crusaders come from?</a:t>
            </a:r>
          </a:p>
          <a:p>
            <a:pPr marL="0" indent="0">
              <a:buNone/>
            </a:pPr>
            <a:r>
              <a:rPr lang="en-US" sz="1900" b="1" dirty="0"/>
              <a:t/>
            </a:r>
            <a:br>
              <a:rPr lang="en-US" sz="1900" b="1" dirty="0"/>
            </a:br>
            <a:r>
              <a:rPr lang="en-US" sz="1900" b="1" dirty="0">
                <a:solidFill>
                  <a:srgbClr val="FFFF00"/>
                </a:solidFill>
              </a:rPr>
              <a:t>2. Which city appears to be the focus of the Crusaders’ efforts? Which Crusade did not make it there?</a:t>
            </a:r>
          </a:p>
          <a:p>
            <a:pPr marL="0" indent="0">
              <a:buNone/>
            </a:pPr>
            <a:r>
              <a:rPr lang="en-US" sz="1900" b="1" dirty="0"/>
              <a:t/>
            </a:r>
            <a:br>
              <a:rPr lang="en-US" sz="1900" b="1" dirty="0"/>
            </a:br>
            <a:r>
              <a:rPr lang="en-US" sz="1900" b="1" dirty="0"/>
              <a:t>3. How many years separated the First and the Fourth Crusades?</a:t>
            </a:r>
          </a:p>
          <a:p>
            <a:pPr marL="0" indent="0">
              <a:buNone/>
            </a:pPr>
            <a:r>
              <a:rPr lang="en-US" sz="1900" b="1" dirty="0"/>
              <a:t/>
            </a:r>
            <a:br>
              <a:rPr lang="en-US" sz="1900" b="1" dirty="0"/>
            </a:br>
            <a:r>
              <a:rPr lang="en-US" sz="1900" b="1" dirty="0">
                <a:solidFill>
                  <a:srgbClr val="FFFF00"/>
                </a:solidFill>
              </a:rPr>
              <a:t>4. Do the Crusaders ever capture Jerusalem? What is your evidence?</a:t>
            </a:r>
          </a:p>
          <a:p>
            <a:pPr marL="0" indent="0">
              <a:buNone/>
            </a:pPr>
            <a:r>
              <a:rPr lang="en-US" sz="1900" b="1" dirty="0"/>
              <a:t/>
            </a:r>
            <a:br>
              <a:rPr lang="en-US" sz="1900" b="1" dirty="0"/>
            </a:br>
            <a:r>
              <a:rPr lang="en-US" sz="1900" b="1" dirty="0"/>
              <a:t>5. ‘The Book of the Lion’ is about the Third Crusade. This one is often called the “Kings’ Crusade” because of the European kings who went. According to the map, who were the three European kings who participated in the Third Crusade?</a:t>
            </a:r>
          </a:p>
          <a:p>
            <a:pPr marL="0" indent="0">
              <a:buNone/>
            </a:pPr>
            <a:r>
              <a:rPr lang="en-US" sz="1900" b="1" dirty="0"/>
              <a:t/>
            </a:r>
            <a:br>
              <a:rPr lang="en-US" sz="1900" b="1" dirty="0"/>
            </a:br>
            <a:r>
              <a:rPr lang="en-US" sz="1900" b="1" dirty="0">
                <a:solidFill>
                  <a:srgbClr val="FFFF00"/>
                </a:solidFill>
              </a:rPr>
              <a:t>6. The area around the Jerusalem is often called the Holy Land. Whose “dominion” was the Holy Land at the time of the Third Crusade? Was this dominion Christian or Muslim? </a:t>
            </a:r>
          </a:p>
          <a:p>
            <a:pPr marL="0" indent="0">
              <a:buNone/>
            </a:pPr>
            <a:r>
              <a:rPr lang="en-US" sz="1900" b="1" dirty="0"/>
              <a:t/>
            </a:r>
            <a:br>
              <a:rPr lang="en-US" sz="1900" b="1" dirty="0"/>
            </a:br>
            <a:r>
              <a:rPr lang="en-US" sz="1900" b="1" dirty="0"/>
              <a:t>7. How are the routes the different kings took to the Holy Land different from each other? Who do you think took the longest to get there? Why? </a:t>
            </a:r>
          </a:p>
          <a:p>
            <a:pPr marL="0" indent="0">
              <a:buNone/>
            </a:pPr>
            <a:r>
              <a:rPr lang="en-US" sz="1900" b="1" dirty="0"/>
              <a:t/>
            </a:r>
            <a:br>
              <a:rPr lang="en-US" sz="1900" b="1" dirty="0"/>
            </a:br>
            <a:r>
              <a:rPr lang="en-US" sz="1900" b="1" dirty="0">
                <a:solidFill>
                  <a:srgbClr val="FFFF00"/>
                </a:solidFill>
              </a:rPr>
              <a:t>8. About how far is the journey from England to Acre by way of Italy? How far by the way that King Richard traveled</a:t>
            </a:r>
            <a:r>
              <a:rPr lang="en-US" sz="1900" b="1" dirty="0" smtClean="0">
                <a:solidFill>
                  <a:srgbClr val="FFFF00"/>
                </a:solidFill>
              </a:rPr>
              <a:t>?</a:t>
            </a:r>
            <a:endParaRPr lang="en-US" sz="1900" b="1" dirty="0">
              <a:solidFill>
                <a:srgbClr val="FFFF00"/>
              </a:solidFill>
            </a:endParaRPr>
          </a:p>
        </p:txBody>
      </p:sp>
    </p:spTree>
    <p:extLst>
      <p:ext uri="{BB962C8B-B14F-4D97-AF65-F5344CB8AC3E}">
        <p14:creationId xmlns:p14="http://schemas.microsoft.com/office/powerpoint/2010/main" val="162026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579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07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23398"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17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76200"/>
            <a:ext cx="917141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39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 y="304800"/>
            <a:ext cx="9174480" cy="610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40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Autofit/>
          </a:bodyPr>
          <a:lstStyle/>
          <a:p>
            <a:pPr>
              <a:lnSpc>
                <a:spcPct val="130000"/>
              </a:lnSpc>
              <a:spcBef>
                <a:spcPts val="0"/>
              </a:spcBef>
            </a:pPr>
            <a:r>
              <a:rPr lang="en-US" sz="2500" b="1" dirty="0" smtClean="0"/>
              <a:t>Put </a:t>
            </a:r>
            <a:r>
              <a:rPr lang="en-US" sz="2500" b="1" dirty="0"/>
              <a:t>a dot at and label in black the cities of Lyon, London, Rome, </a:t>
            </a:r>
            <a:r>
              <a:rPr lang="en-US" sz="2500" b="1" dirty="0" smtClean="0"/>
              <a:t>Venice, Constantinople</a:t>
            </a:r>
            <a:r>
              <a:rPr lang="en-US" sz="2500" b="1" dirty="0"/>
              <a:t>, and Acre</a:t>
            </a:r>
            <a:r>
              <a:rPr lang="en-US" sz="2500" b="1" dirty="0" smtClean="0"/>
              <a:t>.</a:t>
            </a:r>
            <a:endParaRPr lang="en-US" sz="2500" b="1" dirty="0" smtClean="0"/>
          </a:p>
          <a:p>
            <a:pPr>
              <a:lnSpc>
                <a:spcPct val="130000"/>
              </a:lnSpc>
              <a:spcBef>
                <a:spcPts val="0"/>
              </a:spcBef>
            </a:pPr>
            <a:r>
              <a:rPr lang="en-US" sz="2500" b="1" dirty="0" smtClean="0">
                <a:solidFill>
                  <a:srgbClr val="FFFF00"/>
                </a:solidFill>
              </a:rPr>
              <a:t>Put </a:t>
            </a:r>
            <a:r>
              <a:rPr lang="en-US" sz="2500" b="1" dirty="0">
                <a:solidFill>
                  <a:srgbClr val="FFFF00"/>
                </a:solidFill>
              </a:rPr>
              <a:t>a dark colored star at and label the city of Jerusalem</a:t>
            </a:r>
            <a:r>
              <a:rPr lang="en-US" sz="2500" b="1" dirty="0" smtClean="0">
                <a:solidFill>
                  <a:srgbClr val="FFFF00"/>
                </a:solidFill>
              </a:rPr>
              <a:t>.</a:t>
            </a:r>
            <a:endParaRPr lang="en-US" sz="2500" b="1" dirty="0" smtClean="0"/>
          </a:p>
          <a:p>
            <a:pPr>
              <a:lnSpc>
                <a:spcPct val="130000"/>
              </a:lnSpc>
              <a:spcBef>
                <a:spcPts val="0"/>
              </a:spcBef>
            </a:pPr>
            <a:r>
              <a:rPr lang="en-US" sz="2500" b="1" dirty="0" smtClean="0"/>
              <a:t>In </a:t>
            </a:r>
            <a:r>
              <a:rPr lang="en-US" sz="2500" b="1" dirty="0"/>
              <a:t>a dark color, label England, France, Holy Roman Empire, and Byzantine Empire</a:t>
            </a:r>
            <a:r>
              <a:rPr lang="en-US" sz="2500" b="1" dirty="0" smtClean="0"/>
              <a:t>.</a:t>
            </a:r>
            <a:endParaRPr lang="en-US" sz="2500" b="1" dirty="0" smtClean="0"/>
          </a:p>
          <a:p>
            <a:pPr>
              <a:lnSpc>
                <a:spcPct val="130000"/>
              </a:lnSpc>
              <a:spcBef>
                <a:spcPts val="0"/>
              </a:spcBef>
            </a:pPr>
            <a:r>
              <a:rPr lang="en-US" sz="2500" b="1" dirty="0" smtClean="0">
                <a:solidFill>
                  <a:srgbClr val="FFFF00"/>
                </a:solidFill>
              </a:rPr>
              <a:t>In </a:t>
            </a:r>
            <a:r>
              <a:rPr lang="en-US" sz="2500" b="1" dirty="0">
                <a:solidFill>
                  <a:srgbClr val="FFFF00"/>
                </a:solidFill>
              </a:rPr>
              <a:t>a different dark color, label the Muslim dominions of the Seljuk Turks and Saladin</a:t>
            </a:r>
            <a:r>
              <a:rPr lang="en-US" sz="2500" b="1" dirty="0" smtClean="0">
                <a:solidFill>
                  <a:srgbClr val="FFFF00"/>
                </a:solidFill>
              </a:rPr>
              <a:t>.</a:t>
            </a:r>
            <a:endParaRPr lang="en-US" sz="2500" b="1" dirty="0" smtClean="0"/>
          </a:p>
          <a:p>
            <a:pPr>
              <a:lnSpc>
                <a:spcPct val="130000"/>
              </a:lnSpc>
              <a:spcBef>
                <a:spcPts val="0"/>
              </a:spcBef>
            </a:pPr>
            <a:r>
              <a:rPr lang="en-US" sz="2500" b="1" dirty="0" smtClean="0"/>
              <a:t>Draw </a:t>
            </a:r>
            <a:r>
              <a:rPr lang="en-US" sz="2500" b="1" dirty="0"/>
              <a:t>and label the paths taken by King Richard the Lionhearted and Geoffrey of Lorraine to Jerusalem</a:t>
            </a:r>
            <a:r>
              <a:rPr lang="en-US" sz="2500" b="1" dirty="0" smtClean="0"/>
              <a:t>.</a:t>
            </a:r>
            <a:endParaRPr lang="en-US" sz="2500" b="1" dirty="0" smtClean="0"/>
          </a:p>
          <a:p>
            <a:pPr>
              <a:lnSpc>
                <a:spcPct val="130000"/>
              </a:lnSpc>
              <a:spcBef>
                <a:spcPts val="0"/>
              </a:spcBef>
            </a:pPr>
            <a:r>
              <a:rPr lang="en-US" sz="2500" b="1" dirty="0" smtClean="0">
                <a:solidFill>
                  <a:srgbClr val="FFFF00"/>
                </a:solidFill>
              </a:rPr>
              <a:t>Lightly </a:t>
            </a:r>
            <a:r>
              <a:rPr lang="en-US" sz="2500" b="1" dirty="0">
                <a:solidFill>
                  <a:srgbClr val="FFFF00"/>
                </a:solidFill>
              </a:rPr>
              <a:t>shade all Christian lands</a:t>
            </a:r>
            <a:r>
              <a:rPr lang="en-US" sz="2500" b="1" dirty="0" smtClean="0">
                <a:solidFill>
                  <a:srgbClr val="FFFF00"/>
                </a:solidFill>
              </a:rPr>
              <a:t>.</a:t>
            </a:r>
            <a:endParaRPr lang="en-US" sz="2500" b="1" dirty="0" smtClean="0"/>
          </a:p>
          <a:p>
            <a:pPr>
              <a:lnSpc>
                <a:spcPct val="130000"/>
              </a:lnSpc>
              <a:spcBef>
                <a:spcPts val="0"/>
              </a:spcBef>
            </a:pPr>
            <a:r>
              <a:rPr lang="en-US" sz="2500" b="1" dirty="0" smtClean="0"/>
              <a:t>Lightly </a:t>
            </a:r>
            <a:r>
              <a:rPr lang="en-US" sz="2500" b="1" dirty="0"/>
              <a:t>shade all Muslim lands</a:t>
            </a:r>
            <a:r>
              <a:rPr lang="en-US" sz="2500" b="1" dirty="0" smtClean="0"/>
              <a:t>.</a:t>
            </a:r>
            <a:endParaRPr lang="en-US" sz="2500" b="1" dirty="0" smtClean="0"/>
          </a:p>
          <a:p>
            <a:pPr>
              <a:lnSpc>
                <a:spcPct val="130000"/>
              </a:lnSpc>
              <a:spcBef>
                <a:spcPts val="0"/>
              </a:spcBef>
            </a:pPr>
            <a:r>
              <a:rPr lang="en-US" sz="2500" b="1" dirty="0" smtClean="0">
                <a:solidFill>
                  <a:srgbClr val="FFFF00"/>
                </a:solidFill>
              </a:rPr>
              <a:t>Make </a:t>
            </a:r>
            <a:r>
              <a:rPr lang="en-US" sz="2500" b="1" dirty="0">
                <a:solidFill>
                  <a:srgbClr val="FFFF00"/>
                </a:solidFill>
              </a:rPr>
              <a:t>a color key that explains #7 &amp; </a:t>
            </a:r>
            <a:r>
              <a:rPr lang="en-US" sz="2500" b="1" dirty="0" smtClean="0">
                <a:solidFill>
                  <a:srgbClr val="FFFF00"/>
                </a:solidFill>
              </a:rPr>
              <a:t>8</a:t>
            </a:r>
            <a:endParaRPr lang="en-US" sz="2500" b="1" dirty="0">
              <a:solidFill>
                <a:srgbClr val="FFFF00"/>
              </a:solidFill>
            </a:endParaRPr>
          </a:p>
          <a:p>
            <a:pPr>
              <a:lnSpc>
                <a:spcPct val="130000"/>
              </a:lnSpc>
              <a:spcBef>
                <a:spcPts val="0"/>
              </a:spcBef>
            </a:pPr>
            <a:r>
              <a:rPr lang="en-US" sz="2500" b="1" dirty="0" smtClean="0"/>
              <a:t>On the reverse of this page complete the 5 questions</a:t>
            </a:r>
            <a:endParaRPr lang="en-US" sz="2500" b="1" dirty="0" smtClean="0"/>
          </a:p>
        </p:txBody>
      </p:sp>
    </p:spTree>
    <p:extLst>
      <p:ext uri="{BB962C8B-B14F-4D97-AF65-F5344CB8AC3E}">
        <p14:creationId xmlns:p14="http://schemas.microsoft.com/office/powerpoint/2010/main" val="2642447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5410200" cy="34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05200"/>
            <a:ext cx="540201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717" y="609600"/>
            <a:ext cx="4008683" cy="266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391400"/>
          </a:xfrm>
        </p:spPr>
        <p:txBody>
          <a:bodyPr>
            <a:normAutofit fontScale="92500" lnSpcReduction="20000"/>
          </a:bodyPr>
          <a:lstStyle/>
          <a:p>
            <a:pPr marL="0" indent="0">
              <a:lnSpc>
                <a:spcPct val="140000"/>
              </a:lnSpc>
              <a:spcBef>
                <a:spcPts val="0"/>
              </a:spcBef>
              <a:buNone/>
            </a:pPr>
            <a:r>
              <a:rPr lang="en-US" sz="3400" b="1" u="sng" dirty="0" smtClean="0"/>
              <a:t>Pope Urban II</a:t>
            </a:r>
            <a:r>
              <a:rPr lang="en-US" sz="3400" b="1" dirty="0" smtClean="0"/>
              <a:t> - Called on Christians from all over Europe to retake the Holy Land from the Muslim Turks.</a:t>
            </a:r>
          </a:p>
          <a:p>
            <a:pPr marL="0" indent="0">
              <a:lnSpc>
                <a:spcPct val="140000"/>
              </a:lnSpc>
              <a:spcBef>
                <a:spcPts val="0"/>
              </a:spcBef>
              <a:buNone/>
            </a:pPr>
            <a:r>
              <a:rPr lang="en-US" sz="3400" b="1" u="sng" dirty="0" smtClean="0"/>
              <a:t>Byzantine Empire</a:t>
            </a:r>
            <a:r>
              <a:rPr lang="en-US" sz="3400" b="1" dirty="0" smtClean="0"/>
              <a:t> - The old “eastern half of the Roman Empire”</a:t>
            </a:r>
            <a:r>
              <a:rPr lang="en-US" sz="3400" dirty="0" smtClean="0"/>
              <a:t/>
            </a:r>
            <a:br>
              <a:rPr lang="en-US" sz="3400" dirty="0" smtClean="0"/>
            </a:br>
            <a:r>
              <a:rPr lang="en-US" sz="3400" b="1" u="sng" dirty="0" smtClean="0"/>
              <a:t>Seljuk Turks</a:t>
            </a:r>
            <a:r>
              <a:rPr lang="en-US" sz="3400" b="1" dirty="0" smtClean="0"/>
              <a:t> - </a:t>
            </a:r>
            <a:r>
              <a:rPr lang="en-US" sz="3400" b="1" i="1" dirty="0" smtClean="0"/>
              <a:t>Muslim</a:t>
            </a:r>
            <a:r>
              <a:rPr lang="en-US" sz="3400" b="1" dirty="0" smtClean="0"/>
              <a:t> Turkish tribe</a:t>
            </a:r>
          </a:p>
          <a:p>
            <a:pPr algn="ctr" fontAlgn="base">
              <a:lnSpc>
                <a:spcPct val="140000"/>
              </a:lnSpc>
              <a:buNone/>
            </a:pPr>
            <a:r>
              <a:rPr lang="en-US" sz="3400" b="1" u="sng" dirty="0" smtClean="0"/>
              <a:t>Review:</a:t>
            </a:r>
          </a:p>
          <a:p>
            <a:pPr>
              <a:lnSpc>
                <a:spcPct val="140000"/>
              </a:lnSpc>
            </a:pPr>
            <a:r>
              <a:rPr lang="en-US" sz="3400" b="1" dirty="0" smtClean="0"/>
              <a:t>What city does the Pope live in?</a:t>
            </a:r>
            <a:endParaRPr lang="en-US" sz="3400" dirty="0" smtClean="0"/>
          </a:p>
          <a:p>
            <a:pPr>
              <a:lnSpc>
                <a:spcPct val="140000"/>
              </a:lnSpc>
            </a:pPr>
            <a:r>
              <a:rPr lang="en-US" sz="3400" b="1" dirty="0" smtClean="0"/>
              <a:t>Where is the Byzantine Empire compared to Rome?</a:t>
            </a:r>
            <a:endParaRPr lang="en-US" sz="3400" dirty="0" smtClean="0"/>
          </a:p>
          <a:p>
            <a:pPr>
              <a:lnSpc>
                <a:spcPct val="140000"/>
              </a:lnSpc>
            </a:pPr>
            <a:r>
              <a:rPr lang="en-US" sz="3400" b="1" dirty="0" smtClean="0"/>
              <a:t>What religion is the Byzantine Empire?</a:t>
            </a:r>
            <a:endParaRPr lang="en-US" sz="3400" dirty="0" smtClean="0"/>
          </a:p>
          <a:p>
            <a:pPr>
              <a:lnSpc>
                <a:spcPct val="140000"/>
              </a:lnSpc>
            </a:pPr>
            <a:r>
              <a:rPr lang="en-US" sz="3400" b="1" dirty="0" smtClean="0"/>
              <a:t>What religion is the Holy Land in the Middle Ages?</a:t>
            </a:r>
          </a:p>
          <a:p>
            <a:pPr>
              <a:lnSpc>
                <a:spcPct val="140000"/>
              </a:lnSpc>
            </a:pPr>
            <a:r>
              <a:rPr lang="en-US" sz="3400" b="1" dirty="0" smtClean="0"/>
              <a:t>Where are the Seljuk Turks located? </a:t>
            </a:r>
            <a:endParaRPr lang="en-US" sz="3400" dirty="0" smtClean="0"/>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7010400"/>
          </a:xfrm>
        </p:spPr>
        <p:txBody>
          <a:bodyPr>
            <a:normAutofit/>
          </a:bodyPr>
          <a:lstStyle/>
          <a:p>
            <a:r>
              <a:rPr lang="en-US" sz="4000" b="1" dirty="0" smtClean="0">
                <a:solidFill>
                  <a:srgbClr val="FFFF00"/>
                </a:solidFill>
              </a:rPr>
              <a:t>Using the TCI pages 118 -121, organize the</a:t>
            </a:r>
            <a:r>
              <a:rPr lang="en-US" sz="4000" dirty="0" smtClean="0">
                <a:solidFill>
                  <a:srgbClr val="FFFF00"/>
                </a:solidFill>
              </a:rPr>
              <a:t> </a:t>
            </a:r>
            <a:r>
              <a:rPr lang="en-US" sz="4000" b="1" dirty="0" smtClean="0">
                <a:solidFill>
                  <a:srgbClr val="FFFF00"/>
                </a:solidFill>
              </a:rPr>
              <a:t>Crusade events in the correct</a:t>
            </a:r>
            <a:r>
              <a:rPr lang="en-US" sz="4000" dirty="0" smtClean="0">
                <a:solidFill>
                  <a:srgbClr val="FFFF00"/>
                </a:solidFill>
              </a:rPr>
              <a:t> </a:t>
            </a:r>
            <a:r>
              <a:rPr lang="en-US" sz="4000" b="1" u="sng" dirty="0" smtClean="0">
                <a:solidFill>
                  <a:srgbClr val="FFFF00"/>
                </a:solidFill>
              </a:rPr>
              <a:t>chronological</a:t>
            </a:r>
            <a:r>
              <a:rPr lang="en-US" sz="4000" b="1" dirty="0" smtClean="0">
                <a:solidFill>
                  <a:srgbClr val="FFFF00"/>
                </a:solidFill>
              </a:rPr>
              <a:t> order (Take notes of these)</a:t>
            </a:r>
          </a:p>
          <a:p>
            <a:endParaRPr lang="en-US" sz="3600" b="1" dirty="0" smtClean="0">
              <a:solidFill>
                <a:srgbClr val="FFFF00"/>
              </a:solidFill>
            </a:endParaRPr>
          </a:p>
          <a:p>
            <a:pPr>
              <a:buNone/>
            </a:pPr>
            <a:r>
              <a:rPr lang="en-US" sz="3600" b="1" dirty="0" smtClean="0"/>
              <a:t>General Example of </a:t>
            </a:r>
            <a:r>
              <a:rPr lang="en-US" sz="3600" b="1" u="sng" dirty="0" smtClean="0"/>
              <a:t>chronological</a:t>
            </a:r>
            <a:r>
              <a:rPr lang="en-US" sz="3600" b="1" dirty="0" smtClean="0"/>
              <a:t> organization </a:t>
            </a:r>
          </a:p>
          <a:p>
            <a:pPr marL="742950" indent="-742950">
              <a:buFont typeface="+mj-lt"/>
              <a:buAutoNum type="arabicPeriod"/>
            </a:pPr>
            <a:r>
              <a:rPr lang="en-US" sz="3600" b="1" dirty="0" smtClean="0"/>
              <a:t>Dinosaurs go extinct</a:t>
            </a:r>
          </a:p>
          <a:p>
            <a:pPr marL="742950" indent="-742950">
              <a:buFont typeface="+mj-lt"/>
              <a:buAutoNum type="arabicPeriod"/>
            </a:pPr>
            <a:r>
              <a:rPr lang="en-US" sz="3600" b="1" dirty="0" smtClean="0"/>
              <a:t>Some wars and stuff</a:t>
            </a:r>
          </a:p>
          <a:p>
            <a:pPr marL="742950" indent="-742950">
              <a:buFont typeface="+mj-lt"/>
              <a:buAutoNum type="arabicPeriod"/>
            </a:pPr>
            <a:r>
              <a:rPr lang="en-US" sz="3600" b="1" dirty="0" smtClean="0"/>
              <a:t>Democracy, unprecedented human achievement and technological advancements</a:t>
            </a:r>
          </a:p>
          <a:p>
            <a:pPr marL="742950" indent="-742950">
              <a:buFont typeface="+mj-lt"/>
              <a:buAutoNum type="arabicPeriod"/>
            </a:pPr>
            <a:r>
              <a:rPr lang="en-US" sz="3600" b="1" dirty="0" smtClean="0"/>
              <a:t>Cat videos</a:t>
            </a:r>
            <a:endParaRPr lang="en-US" sz="3600" dirty="0" smtClean="0"/>
          </a:p>
          <a:p>
            <a:pPr>
              <a:buNone/>
            </a:pPr>
            <a:endParaRPr lang="en-US" sz="3600" b="1"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7391400"/>
          </a:xfrm>
        </p:spPr>
        <p:txBody>
          <a:bodyPr>
            <a:noAutofit/>
          </a:bodyPr>
          <a:lstStyle/>
          <a:p>
            <a:pPr marL="514350" indent="-514350" fontAlgn="base">
              <a:lnSpc>
                <a:spcPct val="170000"/>
              </a:lnSpc>
              <a:buFont typeface="+mj-lt"/>
              <a:buAutoNum type="arabicPeriod"/>
            </a:pPr>
            <a:r>
              <a:rPr lang="en-US" sz="2800" b="1" dirty="0" smtClean="0"/>
              <a:t>Seljuk Turks take control of Palestine (the Holy Land)</a:t>
            </a:r>
          </a:p>
          <a:p>
            <a:pPr marL="514350" indent="-514350" fontAlgn="base">
              <a:lnSpc>
                <a:spcPct val="170000"/>
              </a:lnSpc>
              <a:buFont typeface="+mj-lt"/>
              <a:buAutoNum type="arabicPeriod"/>
            </a:pPr>
            <a:r>
              <a:rPr lang="en-US" sz="2800" b="1" dirty="0" smtClean="0">
                <a:solidFill>
                  <a:srgbClr val="FFFF00"/>
                </a:solidFill>
              </a:rPr>
              <a:t>Christian pilgrims to the Holy Land are attacked</a:t>
            </a:r>
          </a:p>
          <a:p>
            <a:pPr marL="514350" indent="-514350" fontAlgn="base">
              <a:lnSpc>
                <a:spcPct val="170000"/>
              </a:lnSpc>
              <a:buFont typeface="+mj-lt"/>
              <a:buAutoNum type="arabicPeriod"/>
            </a:pPr>
            <a:r>
              <a:rPr lang="en-US" sz="2800" b="1" dirty="0" smtClean="0"/>
              <a:t>The Turks also advance to within 100 miles of the Byzantine Empire’s capitol</a:t>
            </a:r>
          </a:p>
          <a:p>
            <a:pPr marL="514350" indent="-514350" fontAlgn="base">
              <a:lnSpc>
                <a:spcPct val="170000"/>
              </a:lnSpc>
              <a:buFont typeface="+mj-lt"/>
              <a:buAutoNum type="arabicPeriod"/>
            </a:pPr>
            <a:r>
              <a:rPr lang="en-US" sz="2800" b="1" dirty="0" smtClean="0">
                <a:solidFill>
                  <a:srgbClr val="FFFF00"/>
                </a:solidFill>
              </a:rPr>
              <a:t>The Byzantine emperor asks Pope Urban for help</a:t>
            </a:r>
          </a:p>
          <a:p>
            <a:pPr marL="514350" indent="-514350" fontAlgn="base">
              <a:lnSpc>
                <a:spcPct val="170000"/>
              </a:lnSpc>
              <a:buFont typeface="+mj-lt"/>
              <a:buAutoNum type="arabicPeriod"/>
            </a:pPr>
            <a:r>
              <a:rPr lang="en-US" sz="2800" b="1" dirty="0" smtClean="0"/>
              <a:t>Pope Urban calls on lords and knights to go on the 1st  Crusade</a:t>
            </a:r>
          </a:p>
          <a:p>
            <a:pPr marL="514350" indent="-514350" fontAlgn="base">
              <a:lnSpc>
                <a:spcPct val="170000"/>
              </a:lnSpc>
              <a:buFont typeface="+mj-lt"/>
              <a:buAutoNum type="arabicPeriod"/>
            </a:pPr>
            <a:r>
              <a:rPr lang="en-US" sz="2800" b="1" dirty="0" smtClean="0">
                <a:solidFill>
                  <a:srgbClr val="FFFF00"/>
                </a:solidFill>
              </a:rPr>
              <a:t>30,000 Crusaders arrive in Jerusalem in 1099 C.E.</a:t>
            </a:r>
          </a:p>
          <a:p>
            <a:pPr marL="514350" indent="-514350">
              <a:lnSpc>
                <a:spcPct val="170000"/>
              </a:lnSpc>
              <a:buFont typeface="+mj-lt"/>
              <a:buAutoNum type="arabicPeriod"/>
            </a:pPr>
            <a:r>
              <a:rPr lang="en-US" sz="2800" b="1" dirty="0" smtClean="0"/>
              <a:t>The Crusaders massacre Muslims and Jews in Jerusalem</a:t>
            </a:r>
            <a:r>
              <a:rPr lang="en-US" sz="2800" dirty="0" smtClean="0"/>
              <a:t/>
            </a:r>
            <a:br>
              <a:rPr lang="en-US" sz="2800" dirty="0" smtClean="0"/>
            </a:b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spcBef>
                <a:spcPts val="0"/>
              </a:spcBef>
              <a:buNone/>
            </a:pPr>
            <a:r>
              <a:rPr lang="en-US" b="1" dirty="0" smtClean="0">
                <a:solidFill>
                  <a:srgbClr val="FFFF00"/>
                </a:solidFill>
              </a:rPr>
              <a:t>Crusades</a:t>
            </a:r>
            <a:r>
              <a:rPr lang="en-US" b="1" dirty="0" smtClean="0"/>
              <a:t> - a long series of wars between Christians and Muslims between 1096-1291 CE over ownership of the “Holy Land”.</a:t>
            </a:r>
          </a:p>
          <a:p>
            <a:endParaRPr lang="en-US" dirty="0" smtClean="0"/>
          </a:p>
        </p:txBody>
      </p:sp>
      <p:pic>
        <p:nvPicPr>
          <p:cNvPr id="4098" name="Picture 2" descr="Image result for crusades"/>
          <p:cNvPicPr>
            <a:picLocks noChangeAspect="1" noChangeArrowheads="1"/>
          </p:cNvPicPr>
          <p:nvPr/>
        </p:nvPicPr>
        <p:blipFill>
          <a:blip r:embed="rId2" cstate="print"/>
          <a:srcRect/>
          <a:stretch>
            <a:fillRect/>
          </a:stretch>
        </p:blipFill>
        <p:spPr bwMode="auto">
          <a:xfrm>
            <a:off x="-668865" y="1447800"/>
            <a:ext cx="9889065" cy="5638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858000"/>
          </a:xfrm>
        </p:spPr>
        <p:txBody>
          <a:bodyPr>
            <a:normAutofit fontScale="92500" lnSpcReduction="10000"/>
          </a:bodyPr>
          <a:lstStyle/>
          <a:p>
            <a:pPr marL="514350" indent="-514350" fontAlgn="base">
              <a:lnSpc>
                <a:spcPct val="150000"/>
              </a:lnSpc>
              <a:buFont typeface="+mj-lt"/>
              <a:buAutoNum type="arabicPeriod" startAt="8"/>
            </a:pPr>
            <a:r>
              <a:rPr lang="en-US" b="1" dirty="0" smtClean="0"/>
              <a:t>They establish four Crusader kingdoms in the Holy Land</a:t>
            </a:r>
          </a:p>
          <a:p>
            <a:pPr marL="514350" indent="-514350" fontAlgn="base">
              <a:lnSpc>
                <a:spcPct val="150000"/>
              </a:lnSpc>
              <a:buFont typeface="+mj-lt"/>
              <a:buAutoNum type="arabicPeriod" startAt="8"/>
            </a:pPr>
            <a:r>
              <a:rPr lang="en-US" b="1" dirty="0" smtClean="0">
                <a:solidFill>
                  <a:srgbClr val="FFFF00"/>
                </a:solidFill>
              </a:rPr>
              <a:t>The Seljuk Turks recapture part of the Holy Land, which results in the 2nd Crusade, which fails </a:t>
            </a:r>
          </a:p>
          <a:p>
            <a:pPr marL="514350" indent="-514350" fontAlgn="base">
              <a:lnSpc>
                <a:spcPct val="150000"/>
              </a:lnSpc>
              <a:buFont typeface="+mj-lt"/>
              <a:buAutoNum type="arabicPeriod" startAt="8"/>
            </a:pPr>
            <a:r>
              <a:rPr lang="en-US" b="1" dirty="0" smtClean="0"/>
              <a:t>In 1187, Saladin, a great Seljuk Turk leader recaptures Jerusalem and most of the Holy Land</a:t>
            </a:r>
          </a:p>
          <a:p>
            <a:pPr marL="514350" indent="-514350" fontAlgn="base">
              <a:lnSpc>
                <a:spcPct val="150000"/>
              </a:lnSpc>
              <a:buFont typeface="+mj-lt"/>
              <a:buAutoNum type="arabicPeriod" startAt="8"/>
            </a:pPr>
            <a:r>
              <a:rPr lang="en-US" b="1" dirty="0" smtClean="0">
                <a:solidFill>
                  <a:srgbClr val="FFFF00"/>
                </a:solidFill>
              </a:rPr>
              <a:t>Richard the Lionhearted leads the Crusaders to recapture Jerusalem in the 3rd Crusade</a:t>
            </a:r>
          </a:p>
          <a:p>
            <a:pPr marL="514350" indent="-514350">
              <a:lnSpc>
                <a:spcPct val="150000"/>
              </a:lnSpc>
              <a:buFont typeface="+mj-lt"/>
              <a:buAutoNum type="arabicPeriod" startAt="8"/>
            </a:pPr>
            <a:r>
              <a:rPr lang="en-US" b="1" dirty="0" smtClean="0"/>
              <a:t>The Crusaders fail on this and future Crusades for the next 100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3847207"/>
          </a:xfrm>
          <a:prstGeom prst="rect">
            <a:avLst/>
          </a:prstGeom>
        </p:spPr>
        <p:txBody>
          <a:bodyPr wrap="square">
            <a:spAutoFit/>
          </a:bodyPr>
          <a:lstStyle/>
          <a:p>
            <a:pPr algn="ctr">
              <a:lnSpc>
                <a:spcPct val="100000"/>
              </a:lnSpc>
              <a:spcBef>
                <a:spcPts val="600"/>
              </a:spcBef>
            </a:pPr>
            <a:r>
              <a:rPr lang="en-US" sz="3200" b="1" dirty="0" smtClean="0">
                <a:solidFill>
                  <a:srgbClr val="FFFF00"/>
                </a:solidFill>
              </a:rPr>
              <a:t>Review</a:t>
            </a:r>
          </a:p>
          <a:p>
            <a:pPr>
              <a:lnSpc>
                <a:spcPct val="100000"/>
              </a:lnSpc>
              <a:spcBef>
                <a:spcPts val="600"/>
              </a:spcBef>
            </a:pPr>
            <a:r>
              <a:rPr lang="en-US" sz="2800" b="1" dirty="0" smtClean="0">
                <a:solidFill>
                  <a:srgbClr val="FFFF00"/>
                </a:solidFill>
              </a:rPr>
              <a:t>Two decisions Constantine made that would change European and Middle Eastern history:</a:t>
            </a:r>
          </a:p>
          <a:p>
            <a:pPr marL="342900" lvl="1" indent="-342900">
              <a:lnSpc>
                <a:spcPct val="100000"/>
              </a:lnSpc>
              <a:spcBef>
                <a:spcPts val="600"/>
              </a:spcBef>
              <a:buFont typeface="Arial" pitchFamily="34" charset="0"/>
              <a:buChar char="•"/>
            </a:pPr>
            <a:r>
              <a:rPr lang="en-US" sz="2800" b="1" dirty="0" smtClean="0">
                <a:solidFill>
                  <a:srgbClr val="FFFF00"/>
                </a:solidFill>
              </a:rPr>
              <a:t>He gave Christianity legal standing within the empire. </a:t>
            </a:r>
          </a:p>
          <a:p>
            <a:pPr marL="342900" lvl="1" indent="-342900">
              <a:lnSpc>
                <a:spcPct val="100000"/>
              </a:lnSpc>
              <a:spcBef>
                <a:spcPts val="600"/>
              </a:spcBef>
              <a:buFont typeface="Arial" pitchFamily="34" charset="0"/>
              <a:buChar char="•"/>
            </a:pPr>
            <a:r>
              <a:rPr lang="en-US" sz="2800" b="1" dirty="0" smtClean="0">
                <a:solidFill>
                  <a:srgbClr val="FFFF00"/>
                </a:solidFill>
              </a:rPr>
              <a:t>In 330 CE, he moved the capital from Rome to Constantinople, a small seaside trade town in modern-day Turkey. </a:t>
            </a:r>
          </a:p>
          <a:p>
            <a:pPr marL="0" lvl="1">
              <a:lnSpc>
                <a:spcPct val="100000"/>
              </a:lnSpc>
              <a:spcBef>
                <a:spcPts val="600"/>
              </a:spcBef>
            </a:pPr>
            <a:endParaRPr lang="en-US" sz="2400" dirty="0" smtClean="0"/>
          </a:p>
        </p:txBody>
      </p:sp>
      <p:pic>
        <p:nvPicPr>
          <p:cNvPr id="6148" name="Picture 4" descr="Image result for constantine christianity"/>
          <p:cNvPicPr>
            <a:picLocks noChangeAspect="1" noChangeArrowheads="1"/>
          </p:cNvPicPr>
          <p:nvPr/>
        </p:nvPicPr>
        <p:blipFill>
          <a:blip r:embed="rId2" cstate="print"/>
          <a:srcRect/>
          <a:stretch>
            <a:fillRect/>
          </a:stretch>
        </p:blipFill>
        <p:spPr bwMode="auto">
          <a:xfrm>
            <a:off x="6019801" y="2971800"/>
            <a:ext cx="3124200" cy="3894433"/>
          </a:xfrm>
          <a:prstGeom prst="rect">
            <a:avLst/>
          </a:prstGeom>
          <a:noFill/>
        </p:spPr>
      </p:pic>
      <p:pic>
        <p:nvPicPr>
          <p:cNvPr id="6150" name="Picture 6" descr="Related image"/>
          <p:cNvPicPr>
            <a:picLocks noChangeAspect="1" noChangeArrowheads="1"/>
          </p:cNvPicPr>
          <p:nvPr/>
        </p:nvPicPr>
        <p:blipFill>
          <a:blip r:embed="rId3" cstate="print"/>
          <a:srcRect/>
          <a:stretch>
            <a:fillRect/>
          </a:stretch>
        </p:blipFill>
        <p:spPr bwMode="auto">
          <a:xfrm>
            <a:off x="-228600" y="3657600"/>
            <a:ext cx="6172200" cy="266963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581400"/>
          </a:xfrm>
        </p:spPr>
        <p:txBody>
          <a:bodyPr>
            <a:normAutofit fontScale="92500" lnSpcReduction="10000"/>
          </a:bodyPr>
          <a:lstStyle/>
          <a:p>
            <a:pPr>
              <a:lnSpc>
                <a:spcPct val="100000"/>
              </a:lnSpc>
              <a:spcBef>
                <a:spcPts val="600"/>
              </a:spcBef>
              <a:buNone/>
            </a:pPr>
            <a:r>
              <a:rPr lang="en-US" sz="3000" b="1" dirty="0" smtClean="0">
                <a:solidFill>
                  <a:srgbClr val="FFFF00"/>
                </a:solidFill>
              </a:rPr>
              <a:t>Religion and government in the Byzantine Empire:</a:t>
            </a:r>
          </a:p>
          <a:p>
            <a:pPr marL="457200" lvl="2" indent="-457200">
              <a:lnSpc>
                <a:spcPct val="100000"/>
              </a:lnSpc>
              <a:spcBef>
                <a:spcPts val="600"/>
              </a:spcBef>
              <a:buFont typeface="Wingdings" pitchFamily="2" charset="2"/>
              <a:buChar char="§"/>
            </a:pPr>
            <a:r>
              <a:rPr lang="en-US" sz="3000" b="1" dirty="0" smtClean="0">
                <a:solidFill>
                  <a:srgbClr val="FFFF00"/>
                </a:solidFill>
              </a:rPr>
              <a:t>The emperor was both the head of the government and the living representative of Jesus Christ.</a:t>
            </a:r>
          </a:p>
          <a:p>
            <a:pPr marL="457200" lvl="2" indent="-457200">
              <a:lnSpc>
                <a:spcPct val="100000"/>
              </a:lnSpc>
              <a:spcBef>
                <a:spcPts val="600"/>
              </a:spcBef>
              <a:buFont typeface="Wingdings" pitchFamily="2" charset="2"/>
              <a:buChar char="§"/>
            </a:pPr>
            <a:r>
              <a:rPr lang="en-US" sz="3000" b="1" dirty="0" smtClean="0">
                <a:solidFill>
                  <a:srgbClr val="FFFF00"/>
                </a:solidFill>
              </a:rPr>
              <a:t>Emperor had supreme authority in the church. </a:t>
            </a:r>
          </a:p>
          <a:p>
            <a:pPr marL="914400" lvl="3" indent="-457200">
              <a:spcBef>
                <a:spcPts val="600"/>
              </a:spcBef>
              <a:buFont typeface="Wingdings" pitchFamily="2" charset="2"/>
              <a:buChar char="§"/>
            </a:pPr>
            <a:r>
              <a:rPr lang="en-US" sz="3000" b="1" dirty="0" smtClean="0">
                <a:solidFill>
                  <a:srgbClr val="FFFF00"/>
                </a:solidFill>
              </a:rPr>
              <a:t>One of the main reasons for the split from the Roman Catholic Church was because Constantine refused to accept the power of the Pope </a:t>
            </a:r>
          </a:p>
          <a:p>
            <a:pPr marL="457200" lvl="2" indent="-457200">
              <a:lnSpc>
                <a:spcPct val="100000"/>
              </a:lnSpc>
              <a:spcBef>
                <a:spcPts val="600"/>
              </a:spcBef>
              <a:buFont typeface="Wingdings" pitchFamily="2" charset="2"/>
              <a:buChar char="§"/>
            </a:pPr>
            <a:r>
              <a:rPr lang="en-US" sz="3000" b="1" dirty="0" smtClean="0">
                <a:solidFill>
                  <a:srgbClr val="FFFF00"/>
                </a:solidFill>
              </a:rPr>
              <a:t>The Church was an essential part of everyday life</a:t>
            </a:r>
          </a:p>
          <a:p>
            <a:endParaRPr lang="en-US" dirty="0"/>
          </a:p>
        </p:txBody>
      </p:sp>
      <p:pic>
        <p:nvPicPr>
          <p:cNvPr id="38914" name="Picture 2" descr="Image result for emperor of byzantine empire is supreme religious leader"/>
          <p:cNvPicPr>
            <a:picLocks noChangeAspect="1" noChangeArrowheads="1"/>
          </p:cNvPicPr>
          <p:nvPr/>
        </p:nvPicPr>
        <p:blipFill>
          <a:blip r:embed="rId2" cstate="print"/>
          <a:srcRect/>
          <a:stretch>
            <a:fillRect/>
          </a:stretch>
        </p:blipFill>
        <p:spPr bwMode="auto">
          <a:xfrm>
            <a:off x="0" y="3581400"/>
            <a:ext cx="9144000" cy="2988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Image result for hagia sophia"/>
          <p:cNvPicPr>
            <a:picLocks noChangeAspect="1" noChangeArrowheads="1"/>
          </p:cNvPicPr>
          <p:nvPr/>
        </p:nvPicPr>
        <p:blipFill>
          <a:blip r:embed="rId2" cstate="print"/>
          <a:srcRect/>
          <a:stretch>
            <a:fillRect/>
          </a:stretch>
        </p:blipFill>
        <p:spPr bwMode="auto">
          <a:xfrm>
            <a:off x="0" y="518002"/>
            <a:ext cx="9144000" cy="6339998"/>
          </a:xfrm>
          <a:prstGeom prst="rect">
            <a:avLst/>
          </a:prstGeom>
          <a:noFill/>
        </p:spPr>
      </p:pic>
      <p:sp>
        <p:nvSpPr>
          <p:cNvPr id="5" name="TextBox 4"/>
          <p:cNvSpPr txBox="1"/>
          <p:nvPr/>
        </p:nvSpPr>
        <p:spPr>
          <a:xfrm>
            <a:off x="0" y="0"/>
            <a:ext cx="9144000" cy="646331"/>
          </a:xfrm>
          <a:prstGeom prst="rect">
            <a:avLst/>
          </a:prstGeom>
          <a:solidFill>
            <a:schemeClr val="bg1"/>
          </a:solidFill>
        </p:spPr>
        <p:txBody>
          <a:bodyPr wrap="square" rtlCol="0">
            <a:spAutoFit/>
          </a:bodyPr>
          <a:lstStyle/>
          <a:p>
            <a:pPr algn="ctr"/>
            <a:r>
              <a:rPr lang="en-US" sz="3600" b="1" dirty="0" err="1" smtClean="0">
                <a:solidFill>
                  <a:srgbClr val="FFFF00"/>
                </a:solidFill>
              </a:rPr>
              <a:t>Hagia</a:t>
            </a:r>
            <a:r>
              <a:rPr lang="en-US" sz="3600" b="1" dirty="0" smtClean="0">
                <a:solidFill>
                  <a:srgbClr val="FFFF00"/>
                </a:solidFill>
              </a:rPr>
              <a:t> Sophia</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lnSpc>
                <a:spcPts val="4300"/>
              </a:lnSpc>
              <a:spcBef>
                <a:spcPts val="1200"/>
              </a:spcBef>
              <a:spcAft>
                <a:spcPts val="1200"/>
              </a:spcAft>
              <a:buFont typeface="Wingdings" pitchFamily="2" charset="2"/>
              <a:buChar char="§"/>
            </a:pPr>
            <a:r>
              <a:rPr lang="en-US" sz="3600" b="1" dirty="0" smtClean="0">
                <a:solidFill>
                  <a:srgbClr val="FFFF00"/>
                </a:solidFill>
              </a:rPr>
              <a:t>Built in 537 as Orthodox Christian Cathedral and Seat of the Patriarch or Constantinople except between 1204 and 1261 when converted to a Roman Catholic Cathedral by the Fourth Crusaders</a:t>
            </a:r>
          </a:p>
          <a:p>
            <a:pPr marL="514350" indent="-514350">
              <a:lnSpc>
                <a:spcPts val="4300"/>
              </a:lnSpc>
              <a:spcBef>
                <a:spcPts val="1200"/>
              </a:spcBef>
              <a:spcAft>
                <a:spcPts val="1200"/>
              </a:spcAft>
              <a:buFont typeface="Wingdings" pitchFamily="2" charset="2"/>
              <a:buChar char="§"/>
            </a:pPr>
            <a:r>
              <a:rPr lang="en-US" sz="3600" b="1" dirty="0" smtClean="0">
                <a:solidFill>
                  <a:srgbClr val="FFFF00"/>
                </a:solidFill>
              </a:rPr>
              <a:t>Converted into an Ottoman Mosque between 1453 and 1931</a:t>
            </a:r>
          </a:p>
          <a:p>
            <a:pPr marL="514350" indent="-514350">
              <a:lnSpc>
                <a:spcPts val="4300"/>
              </a:lnSpc>
              <a:spcBef>
                <a:spcPts val="1200"/>
              </a:spcBef>
              <a:spcAft>
                <a:spcPts val="1200"/>
              </a:spcAft>
              <a:buFont typeface="Wingdings" pitchFamily="2" charset="2"/>
              <a:buChar char="§"/>
            </a:pPr>
            <a:r>
              <a:rPr lang="en-US" sz="3600" b="1" dirty="0" smtClean="0">
                <a:solidFill>
                  <a:srgbClr val="FFFF00"/>
                </a:solidFill>
              </a:rPr>
              <a:t>A secular museum since 1935</a:t>
            </a:r>
          </a:p>
          <a:p>
            <a:pPr marL="514350" indent="-514350">
              <a:lnSpc>
                <a:spcPts val="4300"/>
              </a:lnSpc>
              <a:spcBef>
                <a:spcPts val="1200"/>
              </a:spcBef>
              <a:spcAft>
                <a:spcPts val="1200"/>
              </a:spcAft>
              <a:buFont typeface="Calibri" pitchFamily="34" charset="0"/>
              <a:buChar char="*"/>
            </a:pPr>
            <a:r>
              <a:rPr lang="en-US" sz="3600" b="1" dirty="0" smtClean="0">
                <a:solidFill>
                  <a:srgbClr val="FFFF00"/>
                </a:solidFill>
              </a:rPr>
              <a:t>Inspired </a:t>
            </a:r>
            <a:r>
              <a:rPr lang="en-US" sz="3600" b="1" dirty="0" err="1" smtClean="0">
                <a:solidFill>
                  <a:srgbClr val="FFFF00"/>
                </a:solidFill>
              </a:rPr>
              <a:t>Theed</a:t>
            </a:r>
            <a:r>
              <a:rPr lang="en-US" sz="3600" b="1" dirty="0" smtClean="0">
                <a:solidFill>
                  <a:srgbClr val="FFFF00"/>
                </a:solidFill>
              </a:rPr>
              <a:t> palace on </a:t>
            </a:r>
            <a:r>
              <a:rPr lang="en-US" sz="3600" b="1" dirty="0" err="1" smtClean="0">
                <a:solidFill>
                  <a:srgbClr val="FFFF00"/>
                </a:solidFill>
              </a:rPr>
              <a:t>Padme’s</a:t>
            </a:r>
            <a:r>
              <a:rPr lang="en-US" sz="3600" b="1" dirty="0" smtClean="0">
                <a:solidFill>
                  <a:srgbClr val="FFFF00"/>
                </a:solidFill>
              </a:rPr>
              <a:t> home planet of </a:t>
            </a:r>
            <a:r>
              <a:rPr lang="en-US" sz="3600" b="1" dirty="0" err="1" smtClean="0">
                <a:solidFill>
                  <a:srgbClr val="FFFF00"/>
                </a:solidFill>
              </a:rPr>
              <a:t>Naboo</a:t>
            </a:r>
            <a:r>
              <a:rPr lang="en-US" sz="3600" b="1" dirty="0" smtClean="0">
                <a:solidFill>
                  <a:srgbClr val="FFFF00"/>
                </a:solidFill>
              </a:rPr>
              <a:t> in Star Wars</a:t>
            </a:r>
          </a:p>
          <a:p>
            <a:pPr marL="514350" indent="-514350">
              <a:lnSpc>
                <a:spcPts val="4300"/>
              </a:lnSpc>
              <a:spcBef>
                <a:spcPts val="1200"/>
              </a:spcBef>
              <a:spcAft>
                <a:spcPts val="1200"/>
              </a:spcAft>
              <a:buFont typeface="Wingdings" pitchFamily="2" charset="2"/>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1" name="Picture 3"/>
          <p:cNvPicPr>
            <a:picLocks noChangeAspect="1" noChangeArrowheads="1"/>
          </p:cNvPicPr>
          <p:nvPr/>
        </p:nvPicPr>
        <p:blipFill>
          <a:blip r:embed="rId2" cstate="print"/>
          <a:srcRect/>
          <a:stretch>
            <a:fillRect/>
          </a:stretch>
        </p:blipFill>
        <p:spPr bwMode="auto">
          <a:xfrm>
            <a:off x="0" y="3886200"/>
            <a:ext cx="9144000" cy="3493351"/>
          </a:xfrm>
          <a:prstGeom prst="rect">
            <a:avLst/>
          </a:prstGeom>
          <a:noFill/>
          <a:ln w="9525">
            <a:noFill/>
            <a:miter lim="800000"/>
            <a:headEnd/>
            <a:tailEnd/>
          </a:ln>
        </p:spPr>
      </p:pic>
      <p:pic>
        <p:nvPicPr>
          <p:cNvPr id="37890" name="Picture 2" descr="Image result for hagia sophia star wars"/>
          <p:cNvPicPr>
            <a:picLocks noChangeAspect="1" noChangeArrowheads="1"/>
          </p:cNvPicPr>
          <p:nvPr/>
        </p:nvPicPr>
        <p:blipFill>
          <a:blip r:embed="rId3" cstate="print"/>
          <a:srcRect/>
          <a:stretch>
            <a:fillRect/>
          </a:stretch>
        </p:blipFill>
        <p:spPr bwMode="auto">
          <a:xfrm>
            <a:off x="0" y="0"/>
            <a:ext cx="9124950" cy="39814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199"/>
            <a:ext cx="9144000" cy="2285999"/>
          </a:xfrm>
        </p:spPr>
        <p:txBody>
          <a:bodyPr>
            <a:normAutofit/>
          </a:bodyPr>
          <a:lstStyle/>
          <a:p>
            <a:pPr marL="0" lvl="1" indent="0">
              <a:lnSpc>
                <a:spcPct val="120000"/>
              </a:lnSpc>
              <a:buNone/>
            </a:pPr>
            <a:r>
              <a:rPr lang="en-US" b="1" dirty="0" smtClean="0">
                <a:solidFill>
                  <a:srgbClr val="FFFF00"/>
                </a:solidFill>
              </a:rPr>
              <a:t>Ottoman Turks take over the Byzantine Empire. Constantinople falls in 1453, it becomes Istanbul. The Turks were Muslim. The and the Orthodox Religion is forever changed.</a:t>
            </a:r>
          </a:p>
          <a:p>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609600" y="2030676"/>
            <a:ext cx="3048000" cy="5055924"/>
          </a:xfrm>
          <a:prstGeom prst="rect">
            <a:avLst/>
          </a:prstGeom>
          <a:noFill/>
          <a:ln w="9525">
            <a:noFill/>
            <a:miter lim="800000"/>
            <a:headEnd/>
            <a:tailEnd/>
          </a:ln>
        </p:spPr>
      </p:pic>
      <p:pic>
        <p:nvPicPr>
          <p:cNvPr id="39938" name="Picture 2" descr="Image result for ottoman empire take over constantinople"/>
          <p:cNvPicPr>
            <a:picLocks noChangeAspect="1" noChangeArrowheads="1"/>
          </p:cNvPicPr>
          <p:nvPr/>
        </p:nvPicPr>
        <p:blipFill>
          <a:blip r:embed="rId3" cstate="print"/>
          <a:srcRect/>
          <a:stretch>
            <a:fillRect/>
          </a:stretch>
        </p:blipFill>
        <p:spPr bwMode="auto">
          <a:xfrm>
            <a:off x="2286000" y="1600200"/>
            <a:ext cx="6934200" cy="5200650"/>
          </a:xfrm>
          <a:prstGeom prst="rect">
            <a:avLst/>
          </a:prstGeom>
          <a:noFill/>
        </p:spPr>
      </p:pic>
      <p:pic>
        <p:nvPicPr>
          <p:cNvPr id="39942" name="Picture 6"/>
          <p:cNvPicPr>
            <a:picLocks noChangeAspect="1" noChangeArrowheads="1"/>
          </p:cNvPicPr>
          <p:nvPr/>
        </p:nvPicPr>
        <p:blipFill>
          <a:blip r:embed="rId4" cstate="print"/>
          <a:srcRect/>
          <a:stretch>
            <a:fillRect/>
          </a:stretch>
        </p:blipFill>
        <p:spPr bwMode="auto">
          <a:xfrm>
            <a:off x="0" y="3962400"/>
            <a:ext cx="3646212"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4980562"/>
          </a:xfrm>
          <a:prstGeom prst="rect">
            <a:avLst/>
          </a:prstGeom>
          <a:noFill/>
          <a:ln w="9525">
            <a:noFill/>
            <a:miter lim="800000"/>
            <a:headEnd/>
            <a:tailEnd/>
          </a:ln>
        </p:spPr>
      </p:pic>
      <p:sp>
        <p:nvSpPr>
          <p:cNvPr id="6" name="Content Placeholder 5"/>
          <p:cNvSpPr>
            <a:spLocks noGrp="1"/>
          </p:cNvSpPr>
          <p:nvPr>
            <p:ph idx="1"/>
          </p:nvPr>
        </p:nvSpPr>
        <p:spPr>
          <a:xfrm>
            <a:off x="0" y="5029200"/>
            <a:ext cx="9144000" cy="1905000"/>
          </a:xfrm>
        </p:spPr>
        <p:txBody>
          <a:bodyPr>
            <a:normAutofit fontScale="85000" lnSpcReduction="20000"/>
          </a:bodyPr>
          <a:lstStyle/>
          <a:p>
            <a:pPr marL="0" indent="0" algn="ctr">
              <a:spcBef>
                <a:spcPts val="0"/>
              </a:spcBef>
              <a:buNone/>
            </a:pPr>
            <a:r>
              <a:rPr lang="en-US" b="1" dirty="0" smtClean="0"/>
              <a:t>Do you notice anything strange based on what we have been talking about?</a:t>
            </a:r>
          </a:p>
          <a:p>
            <a:pPr marL="0" indent="0" algn="ctr">
              <a:spcBef>
                <a:spcPts val="0"/>
              </a:spcBef>
              <a:buNone/>
            </a:pPr>
            <a:endParaRPr lang="en-US" b="1" dirty="0" smtClean="0"/>
          </a:p>
          <a:p>
            <a:pPr marL="0" indent="0" algn="ctr">
              <a:spcBef>
                <a:spcPts val="0"/>
              </a:spcBef>
              <a:buNone/>
            </a:pPr>
            <a:r>
              <a:rPr lang="en-US" b="1" dirty="0" smtClean="0"/>
              <a:t>FYI: American Orthodox Christians Number around 700,000 = 0.25% of U.S. Population, 0.3% of Orthodox Population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5867400" cy="6905041"/>
          </a:xfrm>
          <a:prstGeom prst="rect">
            <a:avLst/>
          </a:prstGeom>
          <a:noFill/>
          <a:ln w="9525">
            <a:noFill/>
            <a:miter lim="800000"/>
            <a:headEnd/>
            <a:tailEnd/>
          </a:ln>
        </p:spPr>
      </p:pic>
      <p:sp>
        <p:nvSpPr>
          <p:cNvPr id="5" name="Content Placeholder 5"/>
          <p:cNvSpPr>
            <a:spLocks noGrp="1"/>
          </p:cNvSpPr>
          <p:nvPr>
            <p:ph idx="1"/>
          </p:nvPr>
        </p:nvSpPr>
        <p:spPr>
          <a:xfrm>
            <a:off x="5867400" y="0"/>
            <a:ext cx="3276600" cy="7010400"/>
          </a:xfrm>
        </p:spPr>
        <p:txBody>
          <a:bodyPr>
            <a:noAutofit/>
          </a:bodyPr>
          <a:lstStyle/>
          <a:p>
            <a:pPr marL="0" indent="0">
              <a:lnSpc>
                <a:spcPct val="100000"/>
              </a:lnSpc>
              <a:spcBef>
                <a:spcPts val="600"/>
              </a:spcBef>
              <a:buNone/>
            </a:pPr>
            <a:r>
              <a:rPr lang="en-US" sz="3300" b="1" dirty="0" smtClean="0"/>
              <a:t>Would it be accurate to say the Patriarch of Constantinople (who used to be the Patriarch of the entire Byzantine Empire) has great power over Russia, Ethiopia and Ukraine today? </a:t>
            </a:r>
            <a:endParaRPr lang="en-US" sz="33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4800" b="1" dirty="0" smtClean="0">
                <a:solidFill>
                  <a:srgbClr val="FFFF00"/>
                </a:solidFill>
              </a:rPr>
              <a:t>Crusaders Test</a:t>
            </a:r>
            <a:endParaRPr lang="en-US" sz="4800" b="1" dirty="0">
              <a:solidFill>
                <a:srgbClr val="FFFF00"/>
              </a:solidFill>
            </a:endParaRPr>
          </a:p>
        </p:txBody>
      </p:sp>
      <p:sp>
        <p:nvSpPr>
          <p:cNvPr id="3" name="Content Placeholder 2"/>
          <p:cNvSpPr>
            <a:spLocks noGrp="1"/>
          </p:cNvSpPr>
          <p:nvPr>
            <p:ph idx="1"/>
          </p:nvPr>
        </p:nvSpPr>
        <p:spPr>
          <a:xfrm>
            <a:off x="0" y="1447800"/>
            <a:ext cx="9144000" cy="5410200"/>
          </a:xfrm>
        </p:spPr>
        <p:txBody>
          <a:bodyPr>
            <a:normAutofit/>
          </a:bodyPr>
          <a:lstStyle/>
          <a:p>
            <a:pPr marL="0" indent="0" algn="ctr">
              <a:buNone/>
            </a:pPr>
            <a:r>
              <a:rPr lang="en-US" sz="4400" b="1" u="sng" dirty="0" smtClean="0"/>
              <a:t>On Monday</a:t>
            </a:r>
          </a:p>
          <a:p>
            <a:r>
              <a:rPr lang="en-US" sz="4400" b="1" dirty="0" smtClean="0"/>
              <a:t>35 Multiple Choice</a:t>
            </a:r>
          </a:p>
          <a:p>
            <a:r>
              <a:rPr lang="en-US" sz="4400" b="1" dirty="0" smtClean="0"/>
              <a:t>5 Short Answer – 2 to 3 sentences each</a:t>
            </a:r>
          </a:p>
          <a:p>
            <a:r>
              <a:rPr lang="en-US" sz="4400" b="1" dirty="0" smtClean="0"/>
              <a:t>2 Essay Responses – 5 to 6 sentences each (based on primary sources)</a:t>
            </a:r>
            <a:endParaRPr lang="en-US" sz="4400" b="1" dirty="0"/>
          </a:p>
        </p:txBody>
      </p:sp>
      <p:sp>
        <p:nvSpPr>
          <p:cNvPr id="4" name="AutoShape 4" descr="Image result for just kidding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just kidding me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just kidding me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just kidding mem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738"/>
            <a:ext cx="9168486" cy="60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1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circle(in)">
                                      <p:cBhvr>
                                        <p:cTn id="7" dur="20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data:image/jpeg;base64,/9j/4AAQSkZJRgABAQAAAQABAAD/2wCEAAkGBxMSEhUTExMWFhUXGB0aFxgYGBcdFxsYHR8YGBgaGhgYHSghHRolHRgYITIhJSkrLi4uGB81ODMtNygtLisBCgoKDg0OGxAQGy0lHyUtLS01LS0tLS0tLS0tLS0tLS0tLS0tLS0tLS0tLS0tLS0tLS0tLS0tLS0tLS0tLS0tLf/AABEIANcA6gMBIgACEQEDEQH/xAAbAAABBQEBAAAAAAAAAAAAAAACAQMEBQYAB//EAEcQAAIBAgQEAwQIAggFAgcAAAECEQADBBIhMQUTQVEiYXEGMoGRFCNCUqGxwfBi0QckM1NygpKyQ2OT4fEWohU0VHODs+L/xAAaAQACAwEBAAAAAAAAAAAAAAAAAQIDBAUG/8QAMBEAAgIBAwMDAgQGAwAAAAAAAAECEQMEEiExQVEFE2EiMhSBkfAzQlJxwfEVobH/2gAMAwEAAhEDEQA/ANaxrlaiy/uaNzWk9JY0p8v33rm8jRO/aKSgEDlNUPtWlwCzct4i9azXrVoqjKFyu0M2qnxfyrQH8KZxOFS6qi4oYKyuu+jqZU6dqKsjkjujSI3HC1jBX8lxy9uw5DsZfMqkhiYAzT5VFfF3Bf4aueVvWbjXACPERbUgn0M1c3IIIMEEEEHYg6GR51XcL4DhrD57NoK0ZZljA6hcxOUelJoqlCTfBA9rMY6XMKoe+qObucYeDcIVZEAjYVL9jsZcu4a291i+ZmKM2XM1rMeWXy6Z43qwv20a5buFRntZih10zDK34UzgsKllclpQq5iwAJIBYy0SdBPQaUdwUJb9xl+D8dxF3EW7Nxrlu19JvgXf710YlLAb7KBfnEVc+12NurhlNpriu2JRPqyocqzMCq5hEnpNSm4ZYyC3yxlF3mjxEEXJzZgZkGaLE4C3iENu8udc+aJIhgTBkGfxo7EPbkotWOcAt3FRub9IBz6DEtaLgQNVNrTL69RVXxG5i1xf0NLh5eIIvLdnx2rSRzrSz3IWD0DmiwGJwWGS+1uUFtytwE3HLMilvCCSSIDajTwntUy7jsJzVuNcTmJNoHxSubxMumn2ZnYZTrURPmK5LdmE+XShzCo1rEWrhcI6uUbK0dG7fgdfKnZ8qkaE1Q4H0pGjpTXxnyob75UZuoE60xtpKx/MANTEd4HzNM/Scxi3B7sZygfqfKkXCW1aQokfajU+ZPU081yf1o4K+WM2bOWSTmc6s35ADoBMAVIzdP0oJpcvWkSSrgWY/ZoVNdFJlPagY47Vytrt8Kp+I8fsWW5ctcubm3aUuw82y6L8SKij2nQeK5h8TbHc283/AOstUXOKdWVSzYk6ckaDP8KhJcyM4KvGaZCkqAQNdNdTmPlVYfau22lrD4m43Qcs2x6lrsAVFxeLxmIBSEwtthDZWz3yDuAw8KdpEmoSzwiuWVZNXhgrT5NPZdXUMjK6nZlIII9Rv602/ELAJBuKCNCCw361luCcPuLjGw+ANu0rWRzC4drdpwTELMG66n3ZGiTWntf0TcPyjmq1y5AzvmIzv9po6SZMedZ8mshFJ+Sta1SimkOqdhBJJgDuToBUlsBekjlk+jLHwkj8qTA2i1xIjRgTPZSDP76kVftXQRTrNbPFk2wMteDIfErLrGoIBPrtSgzWndQRDAEHcEAg1U4rgnW0Qv8AA05f8p3H4inSDD6mnxkX5orVpSwobwZGKsuVu3TWdQRuNKQAx/KlVHUjOMlui+BA3yoXftP6UprtqiMBVP7MUeU9dPjSAmn8Dhmuk5dAujMRPwA6n8tKErK8uWOKO6TGwomJEnzpjEi6LTiwyrdk5TcEoDm6ga1pFwdsLk5awd5Ek+ZbefOqduFsqk2jnXM0oT4hqdmPveh186lt4OfD1GE5VJUVb8Hw7COXBy5WZGdSRDBsxBlpzsCTJIOtKnBbC8x1ssQZ5jZmIGYMDoTOztMbA1YW+F3HZMylLchiZEsBrlKjUSYq3a6llQIAX7Kjr1Mfzo2ruV59ZHdtxK/kz+A4fatM5tKQbrZmliZOpkSf4jSYXidi8Stq/bdlMFQwkH0OtNcSxHIw125IHLtMR8AY09azdjhNo4e1auWkJS0FBZQWUldwe4OtZc2ZYqs0Z9T7NJLqbMrHU1xgg5iMpBmTAjzNZPCtjltopxiyqga2Aw001YtJPn6023Ckds+JP0h95f3F8ktzCj5nzquWsxpcEJeoQrhFkntLOa3hrZxGQxzC+S1l6DmEEs240B93fWpGC46GdUv2WsFzCNmVrTHWFz6Qx7ECe9Q7uillOwAK/ZKiYWBsdTqKXEW1YMjKGRtwRWd62W664Ma1+RS+DStbPbbzoHYjfQRuTArHf/BrBOof43bpjzEtoaJ+CWG1uC5ePTm3HcD0DGKu/Gw8M1f8lHwW+L9qMNbJXnC4+3Lt+O4T5Kv61XYrGYnFCH/q1gzKI317jYB3GiA9l186csWVQZUVUHQKI/IUsVRk1kpfbwZM2vyZOFwdg7aWVy27Ytr1CiJPmevxp4XNdDQAdTvRKNQKxNtsxWHnJ71Hv3LpdLFhc2IvaID7qKPeu3I2RfxMCpvs7wK7j1a8cS9jDi4yWxaVeZcCeF2NxpgZwwAA6b1tfZ72ew2CzGyGLvGe5cYvcaNgWbYeQgU24w69fBfDC3yxOD+zNnD4Y4ZZbMc1y40F3u6HmmftAgR2gDpU0fSe9k+fjE+cDb0qaLorucOx+VZvcbfJqopcLhlS4WDNAEKCNRMTLDfYRU3Q/wA/+1NZaAivWHOlJydsdNCD60M9xRB6ZEhcTwnNWV99dV21H2lk/h5gVSZhHWRuDoR5R0NaYH9zTGLwSXNXSW+8NGjb3hqaDdpdY8PD5RnmuAakjTuaD6SnRgT2ESfSNzWjt4K0kEWlBX7RWW9Sx1NSVB8vkKKRfL1SX8sTOWMJduLmSFBMeOQY1lgpjQRsdTV/Ztqiqi7KI2AnzjuacIPnSEUGDNqJ5Xc2cB61HsLod/fb/cafpqw3hPXxN/uNFlIuXXXas/iCTcfOfFMeUbrHlEfEmr8k1kvaTjht3/7A3LSJld0MuH1aOXGqjaQd2OmlVSml1NejyKGS2QfaDiVtZwz2Lt83bZlUC+6TlMkkR6+VVHAcQ3JVbzeNHZNSC0KMwDkaZwo11jSpGCF25cGKvEK7WgqW1EBEJDQ06l5qO3AbcEZn8XvSd2hgX12JzbDTQVzNRmjN0S1Of3JfCJGDxOfPmHLykxmZfEg+2I+yakiPvAyJEEajqRG4qou8BWCocxkyqIGhi4JJiY8Z0GlSbXC0VlYMSQSxkLqxLmdB4R9Y2ggHSszUOzM3BMa3PUiCI03I1I9ANz5r3p+YG2tcAIIaSN9DqGiJUxoY76HrQ3QAqlLnMkmQUKOvnqYPbQ1N47gnHt1K7pnZhOlICY0603mbfwjyIkx6g0is4962Y7gyP5/hVVDHlSaTUVEe4AxZjJHurqPjrr6nWRUyzeVjpoYkjrB2kdKbjQrCBmjskAjeaEID3owmkzFQGan+jmDwvDRB9+fJuZczD1BmtHFYv+j+9lxGKw4nIVt3wJ2dy6XIHQHIpjuT3rbhaqzqp35OjjdxBH72o9ewropfhVJMgE/uKH413PT76/MVwur95fmK9hRyUzgtKT8a7mD7w+YpRHQ/jQOxnF8zl3OV/a5G5cjTPByT8YrMLhsU2GXkPjbVzmW1fnlWbLcAS+yAnZCS4J0BXwiNK14PmPjULE8WtoxQ5yQYJUSAfnqfSoSrqycFJ8RVmbxWA4j9eyXLmVr+RENxi7W+fbAcHL9UgtC5LDMSGmBEUuEu8QAtI63y7/R/FlBVMt+4cSrv35OVcxjOII3qRir7Ned7dy4qkiIZgCAFE5T5g1TWfaq/dTFC1cuhrEgZ1WCwGmwk+KRv9neqHljdG78FlpPjkvvZq9iFOI+lG7kBBW5e8CyS+ZVtsPDAy6qxU6R1p9+M525eGTO/3jogH3jGsesT0msf/wDFLjXALq5CWZM1wnRl5Ik3GBAUm45DRso0rQXPalLFtgmHhUUGBcE728xeV0B5kqdS+RoFWQm2UZcSxuny/wDo0OGRlUB3zt1aMoJ1Og8tB8KGwun+Zv8AcaqsN7RK2Jt4Yoc1zPDTAAXmlZU7yLR1ncjSrawDB/xMP/casXQyvgMJr1/fSsHcuszMXBFwsS4IIIJ1iOnSt9Hes17T2xzx521nuILwT6g/hWLWQvHfgLKRmI/ZpA1OMo6UirXIJAMxMzUPGY+3bfKxbNEkKjNlU6BmygwJ6mrAr/3qo43wm5eYMjW1IUKHhxdQzMqytB/wkVZBJvkZJxOMt2mi4+TwM8kGMqxmg9xI086XFY63aCZuZ9YCyhUZmgAEyFEiARS8X4eL4tBo8F1H8Q3A94adTTfGuH/SGUm4bYVbglSQ0uAAQR0EajrTShxYKiTbxdqLRDSL39mYMN4S/wANAa4422Ly2C0XCpaIPujT+enkai/RRGElkXkHUKIU/VtbhR01M61FvcMLYj6QL4BF1WVIGXlqMpUn3pys3WNdqNsWHBcvZDDeDMgxoDUW9hiMygFGA1E9Gg5l0mD8z5VK5y6ww+YoHddJPoQTI66Gkm0QaCsvPkR00mOh0OlOqNY/GoPMCyVBzBoMTtvvBABHQDc77VMs3wI336LP4j5UTjXQSZoP6NsMGXE4o6vcvNaBj3bdklFUf5szHzPlWyjzrJf0a3wOG2QEdjnvZoH2uddncjrWmbEn+6uH42x+bVRnTc2dKFJEiKGmTdfpaPxdf0JoTeu/3S/9X/8AmqtpOxphSFQeg+VGRSha9ccoYayp+yvy/nQnDp9xP9I2p9ge9N6HpQFFfxjArcsuAilhDLAAMqQ2mm5AI+NZq3bQgEKIOu29bUECq3EcHsOZyshJk8tioPckDSfMa1Tlx7+5v0erjgtSVplD9GETl0mAdYkUxkBORAC52UTPWJjpJmavbPAbYZs5NxNMiksMv3sxBGY7QekVZYewltYtoqL2A0J8z1qtafnlmrL6nGqhEpbns3OjYh4josHN3BJj8O2tXHLU7ydpMtr660dJlrQlXQ5U5ym7k7ANlfP/AFNP5+dNWLKkHf3m+0/3m86kBTO1N2AQD/ib/calZXR30dex/wBT/wA6zHtEgXEHQwUUjU6jUHr3BrWKhJrCe3HFFvPbXDXSrWswuMFUrBIATxDUgiZHes2qW7HVk4wcnwDkEbfiaFrQ+7+f86yn0y9ZxKNcxLm22l1mQctQIyiB7pOvirWSOh03Hp5VxskHDqSlBx6iiyB0FLyl7U3nPnXB/wBmoEKHMi9hHoK7Kv3R8qEef4GuZqAoUoPL5UJPlSa9da40uQCDVxf1oY186KiwGriTqBJggiYlTuJ79f8AzR4a4qrmGiiSSe496exEUZQmq44U4y4cPh0a4pKjFOkZEthgzgts1wrmAUa61OK3cDjG2b3+jS2y8PRmBAuXLt1Ad+XcuO6EjzBn4itRJqtW9iDHLw9sIDAD3WV8gkAhRbMHQeEnb5Ua4XEmC19V091LcrrvJckmNgRl6yOgoyLdJuzoJ8E80kVXtxPlDLeVuYPuKSrj7ynYDuGIy9TEE2Vi4HVWEwwBEiDBE6jpUdkkPciF611IFgUs+X869YcobZDQEHyp74ULDagdjQWlUjv86WK6O4/fpQMQn9xQ7aURpJoA49qQb6xS/L41R+13G7mEto1tUJbmSHjUIhcAS6wSRGknXRSdKTY0rK/i1nGMl22lu8CMXzFcMsNYI91YvI0A/Zlah2MNxG3fe7at3WUZsiu4yxyQombzCecJiJ3Oc7G2ve1qZ7oFl/qmgyR4oS8xABIKmbOk9GHwcTjwzC0Lf1nOC3FNxfqw7susddNNpqHBPkynHcPxOzgkGd1a2tyy7C4G5qu9vI2bQlwhbxQPdPeshcw94ZgudTqC2YZSCwKFB0hZn0Nbb234ziTi3wmRRh0CtmUksXjNDEjsw02031is7i8RlUaMzMQFVQMzE9APmfQVlyy54NONfTbIloHk3OdA1fMZ0y6xHlHSrzhFy59Htc1SHCAGd9NAT2kCY86q7Gl8fSsOy2Mv1RcoQriCzMqEy2hgnYDzNaZwO4+Y67VhzyvgqyyvgaTWiA9KIL5iPUdN4pDpsRtO427is1FQgBoSlG2p319aUz/OhoAFEdKM0vL6aV2TKCToo3JOnx7UCoAAmgxWKS0FzklmMIigtcc9lRdSfSnOEYPE40/1VQln7WJuA5P/AMKHW4f4tF8ztW79n/ZnD4OWQG5eYeO/c1uN5A7Kv8KwKb2w+79C6GFy6mZ4V7HX8TDY0mxY3GHRvrHH/OuD3R3RfnW8wWFt2kW1aRbaLoFUAAfAU5HWirPPK5cdjXGCj0FpZoa6aqZIJ0DAqwBUiCDsQdCDVPbXGoAiraZVGUE3GBIGgJGUwTVvJpanDJtIuNlY91QyrOrSR203pLOIVgCG0aQAdDoSDA+FDicKHYTsARpvJKnf4fjTAwBHbWdJI+2zjYa+95bV7JKNdeTk8kg31nKG1G/Yaxr2rrdxWAIceLbXU/vtTKYRvDOWFCjSdcpmdtJoLOCIyzBgKpgke6ZB0GvePxNG2PkdskFx94H4ik5yROZY6aimkwJCgAgEIVBjrI1/CgTh7eImNQw6mMwUbnX7Jo2w8hbJHNGuo01MkaDzoSw08S67Qw19Kj/QXEx3JBk9TJERp2n0ol4e0NJHiBHUxJnc60bY+Qtjt18pggkkTABJgRJ09acFxRIJEjUjTTzM7etDi8KW92J1gkkET1BH5eVNfQmEwdZJBkzqZIiIE7T6aUkotdRkkMG1GUg9dNenTy0qJevrZtXL1wDKhZm0BJIYxv1mIqVhrGRYJ1LE99/M7+tY/wDpC4sluymHIYtcuNc0VjCozCPCCSSxEDyNVZGoJsnCO6SRkr18uzXH952LNvux2/T4VGwti5cxVvlaNanmE+6iGAVIjW4w21Efm7j8M9xLi2y63LTIHCoGgswUoWPuXIJIEEwDMVLfgmvLskKtm4YzST4uXdLT1eCVk9DvXKlkX6mvLOvpRw+kXb1xXU2Utk8t1ObOGBRoDKPMz003GtN/+nbZZjJIIUZSARAAVfWInagxFm+Z/rQVvEqsZAjNbBgxE5lIiO4FS2tHLdVsSpLEEHMJTK5zRI9BHcVQ2+zM5HuezluVbOQAGAUKIEgqfnJpy1wJQoAY6LElEJkSQQdwNduvfemrGDvlyqYmVXUAwfFnzg7akgxIgaEbChtcNxTpme6UZhBBafCC5HiUbyV1HSRRb7yD8yfg+GrbuczMSxTKdAASTmnT96nfSJx16VFwaPatu2IvDKGLZidFQxAJIG3pRYazexetvNh7H96wi9cH/LQjwKfvnzgdaUcU8kqX6k8eKeSVRRzYn6wWLKm9iCJFpIkD7zsdEQaamtLwj2GzEXeIMLzDVcOkjDof4h/xW21YR2FU93C2sByMVYt5Rh7n10as9i54bpdjqxByvJ+5Xph7jY7HpS1MZYKS79zX+G9qVS6nDtoB26D5UoHxpFrBcd40bPFXVcUYTA3LwsG6MhvpGVTbBnW3mfLvpm6VjhDeSfBvopYrzLjHt/icPbsOxwue5Zt32t5WH1dwqAEuPeEsPFoqv0kAb2HCPba9exyYcnDhXvX7ZtDN9JtrZUlXcl48ZEjwAR1NSeCVWLcjexShaSaWKpGcDS10iu+NKwIRNITSSK4RXsLOSKBSoP3NCfKkmmA5pFJNBr2pYI/XSkCCzio2Oxy2bbXGBIWNBE6kL10608TTGKsLcQ23Eq0SJI2II1Gu4FIkU972wsjm/U3fqrotavYUsxdrYMPcBRZUmXygggiZp1ParDnL/aS+GOJHhGiAM2U6++QrkDqFOtO/+n8LnZ2ts7Fs3juXHA1LwoZiAuYk5RptTR9l8Hp9SSQoQMXcuECG0EzEk5cjER5k71GpEvpHeC+0FvEm3lR1NwOy5jaYQnLzSbTsAfrF0OuhqXwm6zB7kZQxhASCSoZzm02nNt5VXPwKzbCsrX81oNyycReJ1CeAktqhNtfCdKicW461j+r4ZLd29bI5guFlRUbOV1UGWMbdN65Hqvu5FHDj6vn9DRp1FPcN/wBJOJRLFo3GFtBft3MwGrOHAy6ERocxJ3CnzrK4LiVu4brWWW4Wf3FMkBRkDEDXxZQJ21WdjVzxriFnH3sLZdRnsOz3rLzB+rEMs6XLYd4ny2peP8HF8LcthExFqDZcaDQyUbLuhAjbrS0mll7C3cM0vSvLFziyluhSCDZb7TRNyZBZsuiwTLE9uxNNstt2MYdmIUCZYEaqwEERMQe/enm4q1p8mMRcOx9x82ay/kHIEN5Gp30hMhfmJlAksGEAdTNQlGUXTRilGUXTRVW8W4Hhw+QlST7x+/lA0j3yP9XbWpuLxwVxato16+RIsoRI/idjoieZoMK1/FiMOTZsHfEMPG4/5KHv99vhWg4Pwy1hkKWl31Zm1uOepZzqfjWnFpXLmfBs0+hnk5lwitwHs7mYXcYwu3BBW0B9Ra9AffYfeb4AVfXGLUrQaArXQUVFUjtYsUcaqKBe2GBVhKsCpB2IOhFWHsFjGbCnD3CTdwrmwxO7INbLnvmtlde4NQlFR8Fe+j4+1d2t4peRd7c1ZbDn4zcT/MtZdZi3435RRrIXHd4NwBQ8lSZKqT3gT23oipFKBXBqjnsE2EMSimBAkDQdh5VGv8Jsvet3yg5losUYaasuRiY97w6azUsUVCYhTQgUppKjIBTQaUYoppAV8Vyr86RWpQPSfxr2JyDiK4GkNIE+FABVT8Vs3xca7YLuy4Z8ltnPJN6VCApI6Fv/ADVtmpSaGrGnRR4K7jMl649sG5yE5SaKpu5r416jQ2i3YfKolh+JLbS2yozKjh7syWdM2QqRlkuHtmYEG3c7iNM2neqfjPGntOVtW3uslp3ZMrQTKLbIeIjxOSAZ8JqDVEk7Be5jXtXiVS26M/LKzLcuChyagpdIIKyCAd5qvxt/Hg8hAxzYeWxAtnMt9pY5dcoA90KdRpv1O97SX1t81sJAyL4RzC3Ma3cuAQqnw5lVZ/jFBd9qbyvl+iMf6wbWguEZAyrnnLvDZo8j60uCST8EjCcYcXVt4uLQuXUS1KMuZwXYoCxOcQls8wQDzIjSs/hWDX8WzrFw4q4rjvkOS2dToOWEPxNWWB4/ibj64MMyLZCO4YLnY2xccAKY99tv7o+cZsYrFLeu3LlhWW9fRiiOeZaN23bbxW2AbINQW7g7VzVlUtS/7V1NUY1AiYK1j1v3ES8jXEtk21fUctrgUkkwJy2wdTuzVp+HjGc6L2UW/rIC5RI8GRiskwDInzquTFrbxpkyBh4ID+KS8r9X56+L4UmL+j/TRiOZe5tsFBbHuH+0BcidIKzrHuroZBroLodHTfw00+4PD2x/KClbeIGci5zCjAEKqskBtIfN/IU3Z9lC11s+FwyAppcS0vhuAuVYW5iCMsyTqB50ScFtBLgPMKq40cK2a82RSykGAW00MRJpxuGYdWBe5luIM0RJVVyBdV005bQP4jpRRdt8mnuL3+Hb4D4UIrJ4Th9lILYkuRcR0+raQWNm5pv7y2jJH32rT4vF27aF7txEXuzBflNSs0wnfUejvpXIOoqjb2lR9MNZvYg9wuS1/wBS4ACPQGhYY26PrLqYdT9myAzx53bgI+S1Tk1GOHVk1K/tVlziby2lLXHS2o3Z2Cj8TVHir4xsIuYYRWDG4JD3XUyvLbdUUgHONSdojUrXA7KMLjKbj/3l1jcb4ZtB8BU4msGbXWqgTWFy+7p4OtYrHWv7LGlx0XE21uD0zpkb5zVjhfbDEp/8zgwyDe5hnLEDvyWAY/5Sx8qr5mnQxFY/cT+5JlU9BjfTg2XCOLWMUnMw91bi7GDqp7Mu6t5GDU6vNsVw+2z81S9q8Nr1o5bkdm6OPJgRVlhvazE4fTF2+fa/+osL4wO9ywCSf8ST6Ck8cZfa/wAjnZdLkx9rRtqWKicM4pZxNsXMPdW6h6qdj2I3U+Rg1JzVRKNOmZwqWBQHWliopAebvxvEXDLEFDBCoxTN18RUZh6BhTNy+XuczRDlygJIgDbxe8x8yajLbyQBsZjfQjp6daf2BJOg36fpXQlqcz4s5Kii5wXtDcUQ45g7kww/n8aZwntPdN/O4H0fQZQo0BmXk6kjQwOh2mqljm1Mgfd0Ej+L+QoMUDqyyD26NHfTfzq2GtyLq7E4+D0UMGAZTmU6gjYjyNQeO2LlyyUsmGzoWAdrZZAfGouLqpI6gjaJEzWN4bi7tq5mU5Rl1SZVtROZdusSNRWkv+01kLKpdZzsgWNfNzoB510cephNdRJ11IOHwvFwFU3LUC1aUkMpbOCvMbNcQliVz+9ucuo1qS2H4g+FxCXXi6boNk2XCkWQUOUsAuujDdSQdwaiL7Qs1xy7XLdv/hi2qltInOCCDudZA8PnTuG9pyARctltfCVgEj+JSYB9CRUnlxL+ZElNvsDZscUXe6pgK0ZgxJC2AUVjDRK3Tr7xI70ziOJYxLTTzWx123lFtGTwKMxVsk5FvHM206KCdqLFe0d1tEVbfmfG35AA/Oqr2bwiHi3Mulmd7LXLUnTnLFu4xHV+Wyx2ANY9RrYQi3HlpF2JbpUzZ8LvXbGFQ4t1a5atFrpQQpygkhQOwEbCTXm/CuJ4bRzcC38U3MIZs11jcJyCRuoByjoIr1H160GCUCIRdGYAhRoJOg7Dyrzek9QWFyltts6c8d0jBcLuOcVeS9aKG2qnJzFce9dIJAHheUH2iIy05aw7qJeyrs3jIBEBoY5fcGumWNR4+tSbNi6mMxnMyspdSjws6yWSVM5V8Jg6+Kpw617DHLdBS8o16TFWIiq5ZbQa1AcsbihSR1InSQSxUydoNRiWCz9EVtAoBH+YgwNp2PnJq1k96MuamanBmY4otxsYcOzjDoQGscu2ma7lHiHNYHK666ADTY09huCWbbZ8nMf790m4/wAC5MfCrTi+ATE2ylwkH3kce9bce6ynofzqo4fj3LHD34F+2NxtdTYXF/UdDXN1sci5T4HhjGMqkuvctuYTufh0pJ06Uzmrg8+Vcw2pDwBpZIOx09KaDU5l+JqNDFC9aU9BQAGj9DTAOf8AvShtZEzTZaYrgY70mwoj3uHqX5tpmsX/AO+tHKx8nX3bg8mBq0wvtdirAjFYcYhR/wAXDQHju9hyNf8AAT6VBzGlttU1N9HyjNm0ePJz0fwbDgntHhcXIsXlZh7yGVuL/itsAw+VWuQ15hj+HWb8G5bBYe640uL5q6ww+BpFwF8AAcSxoHQc0GB0ElZPqaNuN/Bz5en5E+GmN3V1tn+L9Gilxh8J07T8wTFFfQ5AcsiQYG+hBMfCguHMdD4QA899+vQCJqS6HnB0tJ1maEtpUWzj7bgHPlkgLnBXNm1UrmiZHaiXG2oH1iScsAsAZbVRB6kUU/A6HlMuP8J/MU5mjT9P1pFsnVwAQqjNqJAJgEDrB37SKOI+VDTVMSZHuKR51wtmn3jpv3rlY9qixjbKelQ+IXms8rFDfDXBcI72tVvDT+BmPqBU/wBR/OhKggrGjAg+hBB/OhdeSUZUzeQDDLqrAFSOoOoqP9KSzauXrhCpbLsxOwgn9arfYPG83A2VJ+ssDk3VggqyaCQe65W7a017UOhTD2bikrexRiCIzW891Qw6rKbeVcvDpr1Ps/J14vcl8lXwbAtbtDmNmvOTcvNPvXG1aJ6bAeQFFiuI27RKsTmAU5VVmJzsVUKBuSVOnlO1WJEnQzqR0OvUetVt/g4e47l7guHJkIKzbyZiuQRG7NOafeIr2yVKkdKmo1EG3xvDkoM7eONeW0AksgVzHgbMrLBjUUK+0eHNlrudlRArNmtuGyvpbYAgEqx2IHSks+zdgMjjMXQghiQWzZrjuTp9o3WJ07RECgteylgIEe5euAKiwzAeC2HCJNsKYGcnvtr0p8kby/BKOPs802c45gZVywd2Q3FM/dKg67aRTPGeDi+ohsl62c1q4N0f9VOxFOYb2dsq6XJc3LbAqzESYtCzDQNVyqD6/GrLE3Uto1x2hFEsTsANyaTVqmTVtPeZrhmMa7mS4vLv29Ltv8nUndD0IqwS2ahur4q/ZxHL5Fu1OVn0vXVYe6VBhbR0MNr5CrMn961ws8YRm1FmnDKTjz/sZFuN/wAqVekRRlo070mbyNUWXpCRSlid9IpwXPKlaY9aBDABo2JIFJSHpSGAZpVBFOhNKIkdNaQ7GiDSgN2/Knfwo+UfvUEWyCHI9aq+ONdtrbbD2Vcs+W6JgZDMk/Ekaa69asiZ1pu/7hjeQPmR+NW45UzwhCv8EtsFVnusEIyy0xl91QCIgd9/OlHBrOUKMwAnYjUFUUqZGxFtfPfvVk9DlPTX86l7kvIWNXVDSWAg99vx6UmFjlpBkRofTzqfwzh5vXVWcoHjY6GApEAT1JgfOneOYbJfuBdmi4PLNMj5gn41Z7cva3vpZHuQD612+lZr2ux923dw6W7pthxczeNLYOUIV8bqwESenWmU9onF5bQNo/WW7cMxN1sy5jdGWAVmBIH8qgsTq0WbWaph+/8AvQistb9prrKxFu2CjW7VzNmAF5nKMAZ90AAz5ik4fx2/dxFoFrKoearb5HZHVcyEncg6a996HikG1m29lL3Jx7W/sYu1I/8AvWd/i1sj/p1P49em/hrSpmZTfum4QYtrLWwR0LFmiOwNZvieJNk2cSN8PeRz/gJ5d34ct2Pwq/bM2LxTFhygVS2qsCJGZ7jED3WLXNvKnpsG/UxyeF/5+0dPRfW0ivfhiWkbx3CJkCdSzFAdZEklRv8AePehv4a0jBTfZchJMgkaKz666aE7zMVbXLSsMpAYHoRIrhYSCCi+fhEdR+RPzrvnYcPBW2+Fhrf1d5grKAuhBWNNBmECBBHlvVjYs5VVQZygCTuY0kmlRQAAAABsB2+FUfE7r4i81q1de1asiLjoYL3W1yZhqAq6mOrDtUMmSOOO5jrb06mgu3RbBNx1Qd2IA/E1neJ8RtYw2sNYdbiFw99k1UW08QTNtLPkETsDRWeBYVPFyVd/v3Cbj95zPNTs2gA0HQAQK52XXppqKLFhlL7ugd4ySTQADaubaiiK5hr7COnXaggxRamlEdqGCYiqe1KvlRA+VCNzuKYhAD5URtntpSMfif30omJ86QmNd4o1WR+tIIoiehoAQHQUUHtQA9KUD9xSGRopi99kfxa/AEj8YNPs0azAH7k1HWSc507DsO59dKsXk8GPb9aVSO/WmQx3FKQaQE3C4t7bh0Oo0g7MNJU+W2vSrLj1sXEt4pNFyhXBGoBJgz5MSPjVGreXxrU+z1oNhcrw6lnBU/dJMgj8fiK6OkvJGWN9CL6mWv2VaJUN6qDHzqBc4Vaa6t0hiykFVzHICBAITbQfCrrivDzYcLJZGBNsnUwIlW66SNes1GkaCsk4SxtxZJMrhwe0VKZZDXOa0k6vIaTPSQNNo0qUcKnhGRfD7vhXwny00+FSY86Ak/v+dVWyVipwo4nNh5jmKQzfcWNW+GnxiovBeN4OwjW3vOG5lxme6lxQ5LsSwYrBnfervhRC2cVdjxBBbG8S0fqV+VRLDAIFGwJERpoa6Ecn4fGnVt8nU9LxylKUkydheIWbv9ndtvO2V1P4TUoA9qzuI4ThrmtzD2mPfIJ+YE0yOA2h/ZXMRaPa3euBf9JJH4VZH1CHdHa2ZF4LDi3FmDGxhQr3/tE/2dkH7Vw9W7INfhQcPwa2bYtgkxJLGJdyZZmjqSZpMFhbdlAlsQo1PUsx3ZidSx7mnjJ1NYtRqXlfwXYsVfVLqY32zxjJeU83wLbk2VuvauMxYw6Mo8Z6ZD221rh7TXudy0AKxcXKyxdVkt8wSAxJEiJIE9K2WXuAe1cT6SKq9yNU0ReCW5tSq2Yw+19xgCjWoy4fNcKkpba7m5hYA7AqBGkE60fspina9bDEvKXzmloMXyBALREbaSO9bBBM7fL4046ih5I1SQlhmpJylf8Av+5iU43dGOa5L/R2Z7CiDysyqCGBmCxuK49KZxntNiEw9m4WtZ7lproGQhYAXw5jc1aSdACdeka7sjoK5l+MU/cjx9IexPmp9f35MOOM3UxNxVZWFy9bU2TmL5WsoWdTPhVdzp3pvC+091FwyrlgpZzq0yRcJHhZnLMR6GOprdmJmh0nan7kf6RexP8Aq8/vqOKTqI1oSp2rpAH7+NKSNoiqDSCyUsfGuCdqJd9poGADFGLNG+vlSyewooVlTeglV7tPy1/OKNhrXV1Svg8J3OUSSR6UjSN6WupsAwY3mrHgGLZbqrPguGCD0aCQw7HSP/FdXVo0snHKqE1wTvasDJaMahyPKGUk/wCwVneZ0iurqu1/8X8hRBB02oyIG3xrq6sNk0Wb+DBWwf8Aj3wZ8ll/ytAfGodgH/3N+Zrq6tet4kl8I9B6QqxX8v8AwGfM+UV3XbpXV1YjrocB300rtOtdXUIZzAr2/fSm5rq6kyUWcBpSr2rq6khsNQZpdQK6upiG5pQaSupgK1vTyriO1JXUAggY/SlGm4/GurqAFgzXRXV1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076" name="AutoShape 4" descr="data:image/jpeg;base64,/9j/4AAQSkZJRgABAQAAAQABAAD/2wCEAAkGBxMSEhUTExMWFhUXGB0aFxgYGBcdFxsYHR8YGBgaGhgYHSghHRolHRgYITIhJSkrLi4uGB81ODMtNygtLisBCgoKDg0OGxAQGy0lHyUtLS01LS0tLS0tLS0tLS0tLS0tLS0tLS0tLS0tLS0tLS0tLS0tLS0tLS0tLS0tLS0tLf/AABEIANcA6gMBIgACEQEDEQH/xAAbAAABBQEBAAAAAAAAAAAAAAACAQMEBQYAB//EAEcQAAIBAgQEAwQIAggFAgcAAAECEQADBBIhMQUTQVEiYXEGMoGRFCNCUqGxwfBi0QckM1NygpKyQ2OT4fEWohU0VHODs+L/xAAaAQACAwEBAAAAAAAAAAAAAAAAAQIDBAUG/8QAMBEAAgIBAwMDAgQGAwAAAAAAAAECEQMEEiExQVEFE2EiMhSBkfAzQlJxwfEVobH/2gAMAwEAAhEDEQA/ANaxrlaiy/uaNzWk9JY0p8v33rm8jRO/aKSgEDlNUPtWlwCzct4i9azXrVoqjKFyu0M2qnxfyrQH8KZxOFS6qi4oYKyuu+jqZU6dqKsjkjujSI3HC1jBX8lxy9uw5DsZfMqkhiYAzT5VFfF3Bf4aueVvWbjXACPERbUgn0M1c3IIIMEEEEHYg6GR51XcL4DhrD57NoK0ZZljA6hcxOUelJoqlCTfBA9rMY6XMKoe+qObucYeDcIVZEAjYVL9jsZcu4a291i+ZmKM2XM1rMeWXy6Z43qwv20a5buFRntZih10zDK34UzgsKllclpQq5iwAJIBYy0SdBPQaUdwUJb9xl+D8dxF3EW7Nxrlu19JvgXf710YlLAb7KBfnEVc+12NurhlNpriu2JRPqyocqzMCq5hEnpNSm4ZYyC3yxlF3mjxEEXJzZgZkGaLE4C3iENu8udc+aJIhgTBkGfxo7EPbkotWOcAt3FRub9IBz6DEtaLgQNVNrTL69RVXxG5i1xf0NLh5eIIvLdnx2rSRzrSz3IWD0DmiwGJwWGS+1uUFtytwE3HLMilvCCSSIDajTwntUy7jsJzVuNcTmJNoHxSubxMumn2ZnYZTrURPmK5LdmE+XShzCo1rEWrhcI6uUbK0dG7fgdfKnZ8qkaE1Q4H0pGjpTXxnyob75UZuoE60xtpKx/MANTEd4HzNM/Scxi3B7sZygfqfKkXCW1aQokfajU+ZPU081yf1o4K+WM2bOWSTmc6s35ADoBMAVIzdP0oJpcvWkSSrgWY/ZoVNdFJlPagY47Vytrt8Kp+I8fsWW5ctcubm3aUuw82y6L8SKij2nQeK5h8TbHc283/AOstUXOKdWVSzYk6ckaDP8KhJcyM4KvGaZCkqAQNdNdTmPlVYfau22lrD4m43Qcs2x6lrsAVFxeLxmIBSEwtthDZWz3yDuAw8KdpEmoSzwiuWVZNXhgrT5NPZdXUMjK6nZlIII9Rv602/ELAJBuKCNCCw361luCcPuLjGw+ANu0rWRzC4drdpwTELMG66n3ZGiTWntf0TcPyjmq1y5AzvmIzv9po6SZMedZ8mshFJ+Sta1SimkOqdhBJJgDuToBUlsBekjlk+jLHwkj8qTA2i1xIjRgTPZSDP76kVftXQRTrNbPFk2wMteDIfErLrGoIBPrtSgzWndQRDAEHcEAg1U4rgnW0Qv8AA05f8p3H4inSDD6mnxkX5orVpSwobwZGKsuVu3TWdQRuNKQAx/KlVHUjOMlui+BA3yoXftP6UprtqiMBVP7MUeU9dPjSAmn8Dhmuk5dAujMRPwA6n8tKErK8uWOKO6TGwomJEnzpjEi6LTiwyrdk5TcEoDm6ga1pFwdsLk5awd5Ek+ZbefOqduFsqk2jnXM0oT4hqdmPveh186lt4OfD1GE5VJUVb8Hw7COXBy5WZGdSRDBsxBlpzsCTJIOtKnBbC8x1ssQZ5jZmIGYMDoTOztMbA1YW+F3HZMylLchiZEsBrlKjUSYq3a6llQIAX7Kjr1Mfzo2ruV59ZHdtxK/kz+A4fatM5tKQbrZmliZOpkSf4jSYXidi8Stq/bdlMFQwkH0OtNcSxHIw125IHLtMR8AY09azdjhNo4e1auWkJS0FBZQWUldwe4OtZc2ZYqs0Z9T7NJLqbMrHU1xgg5iMpBmTAjzNZPCtjltopxiyqga2Aw001YtJPn6023Ckds+JP0h95f3F8ktzCj5nzquWsxpcEJeoQrhFkntLOa3hrZxGQxzC+S1l6DmEEs240B93fWpGC46GdUv2WsFzCNmVrTHWFz6Qx7ECe9Q7uillOwAK/ZKiYWBsdTqKXEW1YMjKGRtwRWd62W664Ma1+RS+DStbPbbzoHYjfQRuTArHf/BrBOof43bpjzEtoaJ+CWG1uC5ePTm3HcD0DGKu/Gw8M1f8lHwW+L9qMNbJXnC4+3Lt+O4T5Kv61XYrGYnFCH/q1gzKI317jYB3GiA9l186csWVQZUVUHQKI/IUsVRk1kpfbwZM2vyZOFwdg7aWVy27Ytr1CiJPmevxp4XNdDQAdTvRKNQKxNtsxWHnJ71Hv3LpdLFhc2IvaID7qKPeu3I2RfxMCpvs7wK7j1a8cS9jDi4yWxaVeZcCeF2NxpgZwwAA6b1tfZ72ew2CzGyGLvGe5cYvcaNgWbYeQgU24w69fBfDC3yxOD+zNnD4Y4ZZbMc1y40F3u6HmmftAgR2gDpU0fSe9k+fjE+cDb0qaLorucOx+VZvcbfJqopcLhlS4WDNAEKCNRMTLDfYRU3Q/wA/+1NZaAivWHOlJydsdNCD60M9xRB6ZEhcTwnNWV99dV21H2lk/h5gVSZhHWRuDoR5R0NaYH9zTGLwSXNXSW+8NGjb3hqaDdpdY8PD5RnmuAakjTuaD6SnRgT2ESfSNzWjt4K0kEWlBX7RWW9Sx1NSVB8vkKKRfL1SX8sTOWMJduLmSFBMeOQY1lgpjQRsdTV/Ztqiqi7KI2AnzjuacIPnSEUGDNqJ5Xc2cB61HsLod/fb/cafpqw3hPXxN/uNFlIuXXXas/iCTcfOfFMeUbrHlEfEmr8k1kvaTjht3/7A3LSJld0MuH1aOXGqjaQd2OmlVSml1NejyKGS2QfaDiVtZwz2Lt83bZlUC+6TlMkkR6+VVHAcQ3JVbzeNHZNSC0KMwDkaZwo11jSpGCF25cGKvEK7WgqW1EBEJDQ06l5qO3AbcEZn8XvSd2hgX12JzbDTQVzNRmjN0S1Of3JfCJGDxOfPmHLykxmZfEg+2I+yakiPvAyJEEajqRG4qou8BWCocxkyqIGhi4JJiY8Z0GlSbXC0VlYMSQSxkLqxLmdB4R9Y2ggHSszUOzM3BMa3PUiCI03I1I9ANz5r3p+YG2tcAIIaSN9DqGiJUxoY76HrQ3QAqlLnMkmQUKOvnqYPbQ1N47gnHt1K7pnZhOlICY0603mbfwjyIkx6g0is4962Y7gyP5/hVVDHlSaTUVEe4AxZjJHurqPjrr6nWRUyzeVjpoYkjrB2kdKbjQrCBmjskAjeaEID3owmkzFQGan+jmDwvDRB9+fJuZczD1BmtHFYv+j+9lxGKw4nIVt3wJ2dy6XIHQHIpjuT3rbhaqzqp35OjjdxBH72o9ewropfhVJMgE/uKH413PT76/MVwur95fmK9hRyUzgtKT8a7mD7w+YpRHQ/jQOxnF8zl3OV/a5G5cjTPByT8YrMLhsU2GXkPjbVzmW1fnlWbLcAS+yAnZCS4J0BXwiNK14PmPjULE8WtoxQ5yQYJUSAfnqfSoSrqycFJ8RVmbxWA4j9eyXLmVr+RENxi7W+fbAcHL9UgtC5LDMSGmBEUuEu8QAtI63y7/R/FlBVMt+4cSrv35OVcxjOII3qRir7Ned7dy4qkiIZgCAFE5T5g1TWfaq/dTFC1cuhrEgZ1WCwGmwk+KRv9neqHljdG78FlpPjkvvZq9iFOI+lG7kBBW5e8CyS+ZVtsPDAy6qxU6R1p9+M525eGTO/3jogH3jGsesT0msf/wDFLjXALq5CWZM1wnRl5Ik3GBAUm45DRso0rQXPalLFtgmHhUUGBcE728xeV0B5kqdS+RoFWQm2UZcSxuny/wDo0OGRlUB3zt1aMoJ1Og8tB8KGwun+Zv8AcaqsN7RK2Jt4Yoc1zPDTAAXmlZU7yLR1ncjSrawDB/xMP/casXQyvgMJr1/fSsHcuszMXBFwsS4IIIJ1iOnSt9Hes17T2xzx521nuILwT6g/hWLWQvHfgLKRmI/ZpA1OMo6UirXIJAMxMzUPGY+3bfKxbNEkKjNlU6BmygwJ6mrAr/3qo43wm5eYMjW1IUKHhxdQzMqytB/wkVZBJvkZJxOMt2mi4+TwM8kGMqxmg9xI086XFY63aCZuZ9YCyhUZmgAEyFEiARS8X4eL4tBo8F1H8Q3A94adTTfGuH/SGUm4bYVbglSQ0uAAQR0EajrTShxYKiTbxdqLRDSL39mYMN4S/wANAa4422Ly2C0XCpaIPujT+enkai/RRGElkXkHUKIU/VtbhR01M61FvcMLYj6QL4BF1WVIGXlqMpUn3pys3WNdqNsWHBcvZDDeDMgxoDUW9hiMygFGA1E9Gg5l0mD8z5VK5y6ww+YoHddJPoQTI66Gkm0QaCsvPkR00mOh0OlOqNY/GoPMCyVBzBoMTtvvBABHQDc77VMs3wI336LP4j5UTjXQSZoP6NsMGXE4o6vcvNaBj3bdklFUf5szHzPlWyjzrJf0a3wOG2QEdjnvZoH2uddncjrWmbEn+6uH42x+bVRnTc2dKFJEiKGmTdfpaPxdf0JoTeu/3S/9X/8AmqtpOxphSFQeg+VGRSha9ccoYayp+yvy/nQnDp9xP9I2p9ge9N6HpQFFfxjArcsuAilhDLAAMqQ2mm5AI+NZq3bQgEKIOu29bUECq3EcHsOZyshJk8tioPckDSfMa1Tlx7+5v0erjgtSVplD9GETl0mAdYkUxkBORAC52UTPWJjpJmavbPAbYZs5NxNMiksMv3sxBGY7QekVZYewltYtoqL2A0J8z1qtafnlmrL6nGqhEpbns3OjYh4josHN3BJj8O2tXHLU7ydpMtr660dJlrQlXQ5U5ym7k7ANlfP/AFNP5+dNWLKkHf3m+0/3m86kBTO1N2AQD/ib/calZXR30dex/wBT/wA6zHtEgXEHQwUUjU6jUHr3BrWKhJrCe3HFFvPbXDXSrWswuMFUrBIATxDUgiZHes2qW7HVk4wcnwDkEbfiaFrQ+7+f86yn0y9ZxKNcxLm22l1mQctQIyiB7pOvirWSOh03Hp5VxskHDqSlBx6iiyB0FLyl7U3nPnXB/wBmoEKHMi9hHoK7Kv3R8qEef4GuZqAoUoPL5UJPlSa9da40uQCDVxf1oY186KiwGriTqBJggiYlTuJ79f8AzR4a4qrmGiiSSe496exEUZQmq44U4y4cPh0a4pKjFOkZEthgzgts1wrmAUa61OK3cDjG2b3+jS2y8PRmBAuXLt1Ad+XcuO6EjzBn4itRJqtW9iDHLw9sIDAD3WV8gkAhRbMHQeEnb5Ua4XEmC19V091LcrrvJckmNgRl6yOgoyLdJuzoJ8E80kVXtxPlDLeVuYPuKSrj7ynYDuGIy9TEE2Vi4HVWEwwBEiDBE6jpUdkkPciF611IFgUs+X869YcobZDQEHyp74ULDagdjQWlUjv86WK6O4/fpQMQn9xQ7aURpJoA49qQb6xS/L41R+13G7mEto1tUJbmSHjUIhcAS6wSRGknXRSdKTY0rK/i1nGMl22lu8CMXzFcMsNYI91YvI0A/Zlah2MNxG3fe7at3WUZsiu4yxyQombzCecJiJ3Oc7G2ve1qZ7oFl/qmgyR4oS8xABIKmbOk9GHwcTjwzC0Lf1nOC3FNxfqw7susddNNpqHBPkynHcPxOzgkGd1a2tyy7C4G5qu9vI2bQlwhbxQPdPeshcw94ZgudTqC2YZSCwKFB0hZn0Nbb234ziTi3wmRRh0CtmUksXjNDEjsw02031is7i8RlUaMzMQFVQMzE9APmfQVlyy54NONfTbIloHk3OdA1fMZ0y6xHlHSrzhFy59Htc1SHCAGd9NAT2kCY86q7Gl8fSsOy2Mv1RcoQriCzMqEy2hgnYDzNaZwO4+Y67VhzyvgqyyvgaTWiA9KIL5iPUdN4pDpsRtO427is1FQgBoSlG2p319aUz/OhoAFEdKM0vL6aV2TKCToo3JOnx7UCoAAmgxWKS0FzklmMIigtcc9lRdSfSnOEYPE40/1VQln7WJuA5P/AMKHW4f4tF8ztW79n/ZnD4OWQG5eYeO/c1uN5A7Kv8KwKb2w+79C6GFy6mZ4V7HX8TDY0mxY3GHRvrHH/OuD3R3RfnW8wWFt2kW1aRbaLoFUAAfAU5HWirPPK5cdjXGCj0FpZoa6aqZIJ0DAqwBUiCDsQdCDVPbXGoAiraZVGUE3GBIGgJGUwTVvJpanDJtIuNlY91QyrOrSR203pLOIVgCG0aQAdDoSDA+FDicKHYTsARpvJKnf4fjTAwBHbWdJI+2zjYa+95bV7JKNdeTk8kg31nKG1G/Yaxr2rrdxWAIceLbXU/vtTKYRvDOWFCjSdcpmdtJoLOCIyzBgKpgke6ZB0GvePxNG2PkdskFx94H4ik5yROZY6aimkwJCgAgEIVBjrI1/CgTh7eImNQw6mMwUbnX7Jo2w8hbJHNGuo01MkaDzoSw08S67Qw19Kj/QXEx3JBk9TJERp2n0ol4e0NJHiBHUxJnc60bY+Qtjt18pggkkTABJgRJ09acFxRIJEjUjTTzM7etDi8KW92J1gkkET1BH5eVNfQmEwdZJBkzqZIiIE7T6aUkotdRkkMG1GUg9dNenTy0qJevrZtXL1wDKhZm0BJIYxv1mIqVhrGRYJ1LE99/M7+tY/wDpC4sluymHIYtcuNc0VjCozCPCCSSxEDyNVZGoJsnCO6SRkr18uzXH952LNvux2/T4VGwti5cxVvlaNanmE+6iGAVIjW4w21Efm7j8M9xLi2y63LTIHCoGgswUoWPuXIJIEEwDMVLfgmvLskKtm4YzST4uXdLT1eCVk9DvXKlkX6mvLOvpRw+kXb1xXU2Utk8t1ObOGBRoDKPMz003GtN/+nbZZjJIIUZSARAAVfWInagxFm+Z/rQVvEqsZAjNbBgxE5lIiO4FS2tHLdVsSpLEEHMJTK5zRI9BHcVQ2+zM5HuezluVbOQAGAUKIEgqfnJpy1wJQoAY6LElEJkSQQdwNduvfemrGDvlyqYmVXUAwfFnzg7akgxIgaEbChtcNxTpme6UZhBBafCC5HiUbyV1HSRRb7yD8yfg+GrbuczMSxTKdAASTmnT96nfSJx16VFwaPatu2IvDKGLZidFQxAJIG3pRYazexetvNh7H96wi9cH/LQjwKfvnzgdaUcU8kqX6k8eKeSVRRzYn6wWLKm9iCJFpIkD7zsdEQaamtLwj2GzEXeIMLzDVcOkjDof4h/xW21YR2FU93C2sByMVYt5Rh7n10as9i54bpdjqxByvJ+5Xph7jY7HpS1MZYKS79zX+G9qVS6nDtoB26D5UoHxpFrBcd40bPFXVcUYTA3LwsG6MhvpGVTbBnW3mfLvpm6VjhDeSfBvopYrzLjHt/icPbsOxwue5Zt32t5WH1dwqAEuPeEsPFoqv0kAb2HCPba9exyYcnDhXvX7ZtDN9JtrZUlXcl48ZEjwAR1NSeCVWLcjexShaSaWKpGcDS10iu+NKwIRNITSSK4RXsLOSKBSoP3NCfKkmmA5pFJNBr2pYI/XSkCCzio2Oxy2bbXGBIWNBE6kL10608TTGKsLcQ23Eq0SJI2II1Gu4FIkU972wsjm/U3fqrotavYUsxdrYMPcBRZUmXygggiZp1ParDnL/aS+GOJHhGiAM2U6++QrkDqFOtO/+n8LnZ2ts7Fs3juXHA1LwoZiAuYk5RptTR9l8Hp9SSQoQMXcuECG0EzEk5cjER5k71GpEvpHeC+0FvEm3lR1NwOy5jaYQnLzSbTsAfrF0OuhqXwm6zB7kZQxhASCSoZzm02nNt5VXPwKzbCsrX81oNyycReJ1CeAktqhNtfCdKicW461j+r4ZLd29bI5guFlRUbOV1UGWMbdN65Hqvu5FHDj6vn9DRp1FPcN/wBJOJRLFo3GFtBft3MwGrOHAy6ERocxJ3CnzrK4LiVu4brWWW4Wf3FMkBRkDEDXxZQJ21WdjVzxriFnH3sLZdRnsOz3rLzB+rEMs6XLYd4ny2peP8HF8LcthExFqDZcaDQyUbLuhAjbrS0mll7C3cM0vSvLFziyluhSCDZb7TRNyZBZsuiwTLE9uxNNstt2MYdmIUCZYEaqwEERMQe/enm4q1p8mMRcOx9x82ay/kHIEN5Gp30hMhfmJlAksGEAdTNQlGUXTRilGUXTRVW8W4Hhw+QlST7x+/lA0j3yP9XbWpuLxwVxato16+RIsoRI/idjoieZoMK1/FiMOTZsHfEMPG4/5KHv99vhWg4Pwy1hkKWl31Zm1uOepZzqfjWnFpXLmfBs0+hnk5lwitwHs7mYXcYwu3BBW0B9Ra9AffYfeb4AVfXGLUrQaArXQUVFUjtYsUcaqKBe2GBVhKsCpB2IOhFWHsFjGbCnD3CTdwrmwxO7INbLnvmtlde4NQlFR8Fe+j4+1d2t4peRd7c1ZbDn4zcT/MtZdZi3435RRrIXHd4NwBQ8lSZKqT3gT23oipFKBXBqjnsE2EMSimBAkDQdh5VGv8Jsvet3yg5losUYaasuRiY97w6azUsUVCYhTQgUppKjIBTQaUYoppAV8Vyr86RWpQPSfxr2JyDiK4GkNIE+FABVT8Vs3xca7YLuy4Z8ltnPJN6VCApI6Fv/ADVtmpSaGrGnRR4K7jMl649sG5yE5SaKpu5r416jQ2i3YfKolh+JLbS2yozKjh7syWdM2QqRlkuHtmYEG3c7iNM2neqfjPGntOVtW3uslp3ZMrQTKLbIeIjxOSAZ8JqDVEk7Be5jXtXiVS26M/LKzLcuChyagpdIIKyCAd5qvxt/Hg8hAxzYeWxAtnMt9pY5dcoA90KdRpv1O97SX1t81sJAyL4RzC3Ma3cuAQqnw5lVZ/jFBd9qbyvl+iMf6wbWguEZAyrnnLvDZo8j60uCST8EjCcYcXVt4uLQuXUS1KMuZwXYoCxOcQls8wQDzIjSs/hWDX8WzrFw4q4rjvkOS2dToOWEPxNWWB4/ibj64MMyLZCO4YLnY2xccAKY99tv7o+cZsYrFLeu3LlhWW9fRiiOeZaN23bbxW2AbINQW7g7VzVlUtS/7V1NUY1AiYK1j1v3ES8jXEtk21fUctrgUkkwJy2wdTuzVp+HjGc6L2UW/rIC5RI8GRiskwDInzquTFrbxpkyBh4ID+KS8r9X56+L4UmL+j/TRiOZe5tsFBbHuH+0BcidIKzrHuroZBroLodHTfw00+4PD2x/KClbeIGci5zCjAEKqskBtIfN/IU3Z9lC11s+FwyAppcS0vhuAuVYW5iCMsyTqB50ScFtBLgPMKq40cK2a82RSykGAW00MRJpxuGYdWBe5luIM0RJVVyBdV005bQP4jpRRdt8mnuL3+Hb4D4UIrJ4Th9lILYkuRcR0+raQWNm5pv7y2jJH32rT4vF27aF7txEXuzBflNSs0wnfUejvpXIOoqjb2lR9MNZvYg9wuS1/wBS4ACPQGhYY26PrLqYdT9myAzx53bgI+S1Tk1GOHVk1K/tVlziby2lLXHS2o3Z2Cj8TVHir4xsIuYYRWDG4JD3XUyvLbdUUgHONSdojUrXA7KMLjKbj/3l1jcb4ZtB8BU4msGbXWqgTWFy+7p4OtYrHWv7LGlx0XE21uD0zpkb5zVjhfbDEp/8zgwyDe5hnLEDvyWAY/5Sx8qr5mnQxFY/cT+5JlU9BjfTg2XCOLWMUnMw91bi7GDqp7Mu6t5GDU6vNsVw+2z81S9q8Nr1o5bkdm6OPJgRVlhvazE4fTF2+fa/+osL4wO9ywCSf8ST6Ck8cZfa/wAjnZdLkx9rRtqWKicM4pZxNsXMPdW6h6qdj2I3U+Rg1JzVRKNOmZwqWBQHWliopAebvxvEXDLEFDBCoxTN18RUZh6BhTNy+XuczRDlygJIgDbxe8x8yajLbyQBsZjfQjp6daf2BJOg36fpXQlqcz4s5Kii5wXtDcUQ45g7kww/n8aZwntPdN/O4H0fQZQo0BmXk6kjQwOh2mqljm1Mgfd0Ej+L+QoMUDqyyD26NHfTfzq2GtyLq7E4+D0UMGAZTmU6gjYjyNQeO2LlyyUsmGzoWAdrZZAfGouLqpI6gjaJEzWN4bi7tq5mU5Rl1SZVtROZdusSNRWkv+01kLKpdZzsgWNfNzoB510cephNdRJ11IOHwvFwFU3LUC1aUkMpbOCvMbNcQliVz+9ucuo1qS2H4g+FxCXXi6boNk2XCkWQUOUsAuujDdSQdwaiL7Qs1xy7XLdv/hi2qltInOCCDudZA8PnTuG9pyARctltfCVgEj+JSYB9CRUnlxL+ZElNvsDZscUXe6pgK0ZgxJC2AUVjDRK3Tr7xI70ziOJYxLTTzWx123lFtGTwKMxVsk5FvHM206KCdqLFe0d1tEVbfmfG35AA/Oqr2bwiHi3Mulmd7LXLUnTnLFu4xHV+Wyx2ANY9RrYQi3HlpF2JbpUzZ8LvXbGFQ4t1a5atFrpQQpygkhQOwEbCTXm/CuJ4bRzcC38U3MIZs11jcJyCRuoByjoIr1H160GCUCIRdGYAhRoJOg7Dyrzek9QWFyltts6c8d0jBcLuOcVeS9aKG2qnJzFce9dIJAHheUH2iIy05aw7qJeyrs3jIBEBoY5fcGumWNR4+tSbNi6mMxnMyspdSjws6yWSVM5V8Jg6+Kpw617DHLdBS8o16TFWIiq5ZbQa1AcsbihSR1InSQSxUydoNRiWCz9EVtAoBH+YgwNp2PnJq1k96MuamanBmY4otxsYcOzjDoQGscu2ma7lHiHNYHK666ADTY09huCWbbZ8nMf790m4/wAC5MfCrTi+ATE2ylwkH3kce9bce6ynofzqo4fj3LHD34F+2NxtdTYXF/UdDXN1sci5T4HhjGMqkuvctuYTufh0pJ06Uzmrg8+Vcw2pDwBpZIOx09KaDU5l+JqNDFC9aU9BQAGj9DTAOf8AvShtZEzTZaYrgY70mwoj3uHqX5tpmsX/AO+tHKx8nX3bg8mBq0wvtdirAjFYcYhR/wAXDQHju9hyNf8AAT6VBzGlttU1N9HyjNm0ePJz0fwbDgntHhcXIsXlZh7yGVuL/itsAw+VWuQ15hj+HWb8G5bBYe640uL5q6ww+BpFwF8AAcSxoHQc0GB0ElZPqaNuN/Bz5en5E+GmN3V1tn+L9Gilxh8J07T8wTFFfQ5AcsiQYG+hBMfCguHMdD4QA899+vQCJqS6HnB0tJ1maEtpUWzj7bgHPlkgLnBXNm1UrmiZHaiXG2oH1iScsAsAZbVRB6kUU/A6HlMuP8J/MU5mjT9P1pFsnVwAQqjNqJAJgEDrB37SKOI+VDTVMSZHuKR51wtmn3jpv3rlY9qixjbKelQ+IXms8rFDfDXBcI72tVvDT+BmPqBU/wBR/OhKggrGjAg+hBB/OhdeSUZUzeQDDLqrAFSOoOoqP9KSzauXrhCpbLsxOwgn9arfYPG83A2VJ+ssDk3VggqyaCQe65W7a017UOhTD2bikrexRiCIzW891Qw6rKbeVcvDpr1Ps/J14vcl8lXwbAtbtDmNmvOTcvNPvXG1aJ6bAeQFFiuI27RKsTmAU5VVmJzsVUKBuSVOnlO1WJEnQzqR0OvUetVt/g4e47l7guHJkIKzbyZiuQRG7NOafeIr2yVKkdKmo1EG3xvDkoM7eONeW0AksgVzHgbMrLBjUUK+0eHNlrudlRArNmtuGyvpbYAgEqx2IHSks+zdgMjjMXQghiQWzZrjuTp9o3WJ07RECgteylgIEe5euAKiwzAeC2HCJNsKYGcnvtr0p8kby/BKOPs802c45gZVywd2Q3FM/dKg67aRTPGeDi+ohsl62c1q4N0f9VOxFOYb2dsq6XJc3LbAqzESYtCzDQNVyqD6/GrLE3Uto1x2hFEsTsANyaTVqmTVtPeZrhmMa7mS4vLv29Ltv8nUndD0IqwS2ahur4q/ZxHL5Fu1OVn0vXVYe6VBhbR0MNr5CrMn961ws8YRm1FmnDKTjz/sZFuN/wAqVekRRlo070mbyNUWXpCRSlid9IpwXPKlaY9aBDABo2JIFJSHpSGAZpVBFOhNKIkdNaQ7GiDSgN2/Knfwo+UfvUEWyCHI9aq+ONdtrbbD2Vcs+W6JgZDMk/Ekaa69asiZ1pu/7hjeQPmR+NW45UzwhCv8EtsFVnusEIyy0xl91QCIgd9/OlHBrOUKMwAnYjUFUUqZGxFtfPfvVk9DlPTX86l7kvIWNXVDSWAg99vx6UmFjlpBkRofTzqfwzh5vXVWcoHjY6GApEAT1JgfOneOYbJfuBdmi4PLNMj5gn41Z7cva3vpZHuQD612+lZr2ux923dw6W7pthxczeNLYOUIV8bqwESenWmU9onF5bQNo/WW7cMxN1sy5jdGWAVmBIH8qgsTq0WbWaph+/8AvQistb9prrKxFu2CjW7VzNmAF5nKMAZ90AAz5ik4fx2/dxFoFrKoearb5HZHVcyEncg6a996HikG1m29lL3Jx7W/sYu1I/8AvWd/i1sj/p1P49em/hrSpmZTfum4QYtrLWwR0LFmiOwNZvieJNk2cSN8PeRz/gJ5d34ct2Pwq/bM2LxTFhygVS2qsCJGZ7jED3WLXNvKnpsG/UxyeF/5+0dPRfW0ivfhiWkbx3CJkCdSzFAdZEklRv8AePehv4a0jBTfZchJMgkaKz666aE7zMVbXLSsMpAYHoRIrhYSCCi+fhEdR+RPzrvnYcPBW2+Fhrf1d5grKAuhBWNNBmECBBHlvVjYs5VVQZygCTuY0kmlRQAAAABsB2+FUfE7r4i81q1de1asiLjoYL3W1yZhqAq6mOrDtUMmSOOO5jrb06mgu3RbBNx1Qd2IA/E1neJ8RtYw2sNYdbiFw99k1UW08QTNtLPkETsDRWeBYVPFyVd/v3Cbj95zPNTs2gA0HQAQK52XXppqKLFhlL7ugd4ySTQADaubaiiK5hr7COnXaggxRamlEdqGCYiqe1KvlRA+VCNzuKYhAD5URtntpSMfif30omJ86QmNd4o1WR+tIIoiehoAQHQUUHtQA9KUD9xSGRopi99kfxa/AEj8YNPs0azAH7k1HWSc507DsO59dKsXk8GPb9aVSO/WmQx3FKQaQE3C4t7bh0Oo0g7MNJU+W2vSrLj1sXEt4pNFyhXBGoBJgz5MSPjVGreXxrU+z1oNhcrw6lnBU/dJMgj8fiK6OkvJGWN9CL6mWv2VaJUN6qDHzqBc4Vaa6t0hiykFVzHICBAITbQfCrrivDzYcLJZGBNsnUwIlW66SNes1GkaCsk4SxtxZJMrhwe0VKZZDXOa0k6vIaTPSQNNo0qUcKnhGRfD7vhXwny00+FSY86Ak/v+dVWyVipwo4nNh5jmKQzfcWNW+GnxiovBeN4OwjW3vOG5lxme6lxQ5LsSwYrBnfervhRC2cVdjxBBbG8S0fqV+VRLDAIFGwJERpoa6Ecn4fGnVt8nU9LxylKUkydheIWbv9ndtvO2V1P4TUoA9qzuI4ThrmtzD2mPfIJ+YE0yOA2h/ZXMRaPa3euBf9JJH4VZH1CHdHa2ZF4LDi3FmDGxhQr3/tE/2dkH7Vw9W7INfhQcPwa2bYtgkxJLGJdyZZmjqSZpMFhbdlAlsQo1PUsx3ZidSx7mnjJ1NYtRqXlfwXYsVfVLqY32zxjJeU83wLbk2VuvauMxYw6Mo8Z6ZD221rh7TXudy0AKxcXKyxdVkt8wSAxJEiJIE9K2WXuAe1cT6SKq9yNU0ReCW5tSq2Yw+19xgCjWoy4fNcKkpba7m5hYA7AqBGkE60fspina9bDEvKXzmloMXyBALREbaSO9bBBM7fL4046ih5I1SQlhmpJylf8Av+5iU43dGOa5L/R2Z7CiDysyqCGBmCxuK49KZxntNiEw9m4WtZ7lproGQhYAXw5jc1aSdACdeka7sjoK5l+MU/cjx9IexPmp9f35MOOM3UxNxVZWFy9bU2TmL5WsoWdTPhVdzp3pvC+091FwyrlgpZzq0yRcJHhZnLMR6GOprdmJmh0nan7kf6RexP8Aq8/vqOKTqI1oSp2rpAH7+NKSNoiqDSCyUsfGuCdqJd9poGADFGLNG+vlSyewooVlTeglV7tPy1/OKNhrXV1Svg8J3OUSSR6UjSN6WupsAwY3mrHgGLZbqrPguGCD0aCQw7HSP/FdXVo0snHKqE1wTvasDJaMahyPKGUk/wCwVneZ0iurqu1/8X8hRBB02oyIG3xrq6sNk0Wb+DBWwf8Aj3wZ8ll/ytAfGodgH/3N+Zrq6tet4kl8I9B6QqxX8v8AwGfM+UV3XbpXV1YjrocB300rtOtdXUIZzAr2/fSm5rq6kyUWcBpSr2rq6khsNQZpdQK6upiG5pQaSupgK1vTyriO1JXUAggY/SlGm4/GurqAFgzXRXV1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Related image"/>
          <p:cNvPicPr>
            <a:picLocks noChangeAspect="1" noChangeArrowheads="1"/>
          </p:cNvPicPr>
          <p:nvPr/>
        </p:nvPicPr>
        <p:blipFill>
          <a:blip r:embed="rId2" cstate="print"/>
          <a:srcRect/>
          <a:stretch>
            <a:fillRect/>
          </a:stretch>
        </p:blipFill>
        <p:spPr bwMode="auto">
          <a:xfrm>
            <a:off x="0" y="1981200"/>
            <a:ext cx="8298995" cy="5510796"/>
          </a:xfrm>
          <a:prstGeom prst="rect">
            <a:avLst/>
          </a:prstGeom>
          <a:noFill/>
        </p:spPr>
      </p:pic>
      <p:sp>
        <p:nvSpPr>
          <p:cNvPr id="3" name="Content Placeholder 2"/>
          <p:cNvSpPr>
            <a:spLocks noGrp="1"/>
          </p:cNvSpPr>
          <p:nvPr>
            <p:ph idx="1"/>
          </p:nvPr>
        </p:nvSpPr>
        <p:spPr>
          <a:xfrm>
            <a:off x="0" y="1"/>
            <a:ext cx="9144000" cy="2057399"/>
          </a:xfrm>
          <a:solidFill>
            <a:schemeClr val="bg1"/>
          </a:solidFill>
        </p:spPr>
        <p:txBody>
          <a:bodyPr>
            <a:normAutofit/>
          </a:bodyPr>
          <a:lstStyle/>
          <a:p>
            <a:pPr marL="0" indent="0">
              <a:spcBef>
                <a:spcPts val="0"/>
              </a:spcBef>
              <a:buNone/>
            </a:pPr>
            <a:r>
              <a:rPr lang="en-US" b="1" dirty="0" smtClean="0"/>
              <a:t>As a geographic term, the description "</a:t>
            </a:r>
            <a:r>
              <a:rPr lang="en-US" b="1" dirty="0" smtClean="0">
                <a:solidFill>
                  <a:srgbClr val="FFFF00"/>
                </a:solidFill>
              </a:rPr>
              <a:t>Holy Land</a:t>
            </a:r>
            <a:r>
              <a:rPr lang="en-US" b="1" dirty="0" smtClean="0"/>
              <a:t>“ loosely encompasses modern-day Israel, the Palestinian territories, Lebanon, western Jordan and south-western Syria.</a:t>
            </a:r>
          </a:p>
          <a:p>
            <a:endParaRPr lang="en-US" dirty="0"/>
          </a:p>
        </p:txBody>
      </p:sp>
      <p:pic>
        <p:nvPicPr>
          <p:cNvPr id="3080" name="Picture 8"/>
          <p:cNvPicPr>
            <a:picLocks noChangeAspect="1" noChangeArrowheads="1"/>
          </p:cNvPicPr>
          <p:nvPr/>
        </p:nvPicPr>
        <p:blipFill>
          <a:blip r:embed="rId3" cstate="print"/>
          <a:srcRect/>
          <a:stretch>
            <a:fillRect/>
          </a:stretch>
        </p:blipFill>
        <p:spPr bwMode="auto">
          <a:xfrm>
            <a:off x="7315200" y="1143000"/>
            <a:ext cx="165827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2438399"/>
          </a:xfrm>
        </p:spPr>
        <p:txBody>
          <a:bodyPr>
            <a:normAutofit/>
          </a:bodyPr>
          <a:lstStyle/>
          <a:p>
            <a:r>
              <a:rPr lang="en-US" dirty="0" smtClean="0">
                <a:latin typeface="Arial Rounded MT Bold" pitchFamily="34" charset="0"/>
              </a:rPr>
              <a:t>How did the Crusades affect the lives of Christians, Jews, and Muslims…</a:t>
            </a:r>
          </a:p>
          <a:p>
            <a:pPr>
              <a:buNone/>
            </a:pPr>
            <a:r>
              <a:rPr lang="en-US" dirty="0" smtClean="0"/>
              <a:t/>
            </a:r>
            <a:br>
              <a:rPr lang="en-US" dirty="0" smtClean="0"/>
            </a:br>
            <a:endParaRPr lang="en-US" dirty="0"/>
          </a:p>
        </p:txBody>
      </p:sp>
      <p:pic>
        <p:nvPicPr>
          <p:cNvPr id="48129" name="Picture 1"/>
          <p:cNvPicPr>
            <a:picLocks noChangeAspect="1" noChangeArrowheads="1"/>
          </p:cNvPicPr>
          <p:nvPr/>
        </p:nvPicPr>
        <p:blipFill>
          <a:blip r:embed="rId2" cstate="print"/>
          <a:srcRect/>
          <a:stretch>
            <a:fillRect/>
          </a:stretch>
        </p:blipFill>
        <p:spPr bwMode="auto">
          <a:xfrm>
            <a:off x="0" y="997527"/>
            <a:ext cx="9144000" cy="5860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fontAlgn="base">
              <a:spcAft>
                <a:spcPts val="1800"/>
              </a:spcAft>
              <a:buFont typeface="+mj-lt"/>
              <a:buAutoNum type="arabicPeriod"/>
            </a:pPr>
            <a:r>
              <a:rPr lang="en-US" sz="4000" b="1" dirty="0" smtClean="0"/>
              <a:t>Read the questions to research. </a:t>
            </a:r>
            <a:endParaRPr lang="en-US" sz="4000" dirty="0" smtClean="0"/>
          </a:p>
          <a:p>
            <a:pPr marL="514350" indent="-514350" fontAlgn="base">
              <a:spcAft>
                <a:spcPts val="1800"/>
              </a:spcAft>
              <a:buFont typeface="+mj-lt"/>
              <a:buAutoNum type="arabicPeriod"/>
            </a:pPr>
            <a:r>
              <a:rPr lang="en-US" sz="4000" b="1" dirty="0" smtClean="0"/>
              <a:t>Silent read your information. </a:t>
            </a:r>
          </a:p>
          <a:p>
            <a:pPr marL="514350" indent="-514350" fontAlgn="base">
              <a:spcAft>
                <a:spcPts val="1800"/>
              </a:spcAft>
              <a:buFont typeface="+mj-lt"/>
              <a:buAutoNum type="arabicPeriod"/>
            </a:pPr>
            <a:r>
              <a:rPr lang="en-US" sz="4000" b="1" dirty="0" smtClean="0"/>
              <a:t>Discuss answers to the four questions with your partner.</a:t>
            </a:r>
            <a:endParaRPr lang="en-US" sz="4000" dirty="0" smtClean="0"/>
          </a:p>
          <a:p>
            <a:pPr marL="514350" indent="-514350" fontAlgn="base">
              <a:spcAft>
                <a:spcPts val="1800"/>
              </a:spcAft>
              <a:buFont typeface="+mj-lt"/>
              <a:buAutoNum type="arabicPeriod"/>
            </a:pPr>
            <a:r>
              <a:rPr lang="en-US" sz="4000" b="1" dirty="0" smtClean="0"/>
              <a:t>Write your three-sentence answer. </a:t>
            </a:r>
          </a:p>
          <a:p>
            <a:pPr marL="514350" indent="-514350" fontAlgn="base">
              <a:spcAft>
                <a:spcPts val="1800"/>
              </a:spcAft>
              <a:buFont typeface="+mj-lt"/>
              <a:buAutoNum type="arabicPeriod"/>
            </a:pPr>
            <a:r>
              <a:rPr lang="en-US" sz="4000" b="1" dirty="0" smtClean="0"/>
              <a:t>Practice interviewing each other (hold out pencil upside down and switch) on the questions.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0"/>
            <a:ext cx="8229600" cy="990600"/>
          </a:xfrm>
        </p:spPr>
        <p:txBody>
          <a:bodyPr/>
          <a:lstStyle/>
          <a:p>
            <a:pPr>
              <a:buNone/>
            </a:pPr>
            <a:r>
              <a:rPr lang="en-US" sz="4400" dirty="0" smtClean="0">
                <a:latin typeface="Arial Black" pitchFamily="34" charset="0"/>
              </a:rPr>
              <a:t>CRUSADER NEWS DAILY</a:t>
            </a:r>
          </a:p>
          <a:p>
            <a:pPr>
              <a:buNone/>
            </a:pPr>
            <a:endParaRPr lang="en-US" dirty="0"/>
          </a:p>
        </p:txBody>
      </p:sp>
      <p:pic>
        <p:nvPicPr>
          <p:cNvPr id="45058" name="Picture 2" descr="Image result for news interview funny"/>
          <p:cNvPicPr>
            <a:picLocks noChangeAspect="1" noChangeArrowheads="1"/>
          </p:cNvPicPr>
          <p:nvPr/>
        </p:nvPicPr>
        <p:blipFill>
          <a:blip r:embed="rId2" cstate="print"/>
          <a:srcRect/>
          <a:stretch>
            <a:fillRect/>
          </a:stretch>
        </p:blipFill>
        <p:spPr bwMode="auto">
          <a:xfrm>
            <a:off x="-304800" y="685800"/>
            <a:ext cx="9657840" cy="6172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150000"/>
              </a:lnSpc>
              <a:buNone/>
            </a:pPr>
            <a:r>
              <a:rPr lang="en-US" sz="3100" b="1" u="sng" dirty="0" smtClean="0">
                <a:solidFill>
                  <a:srgbClr val="FFFF00"/>
                </a:solidFill>
              </a:rPr>
              <a:t>REMEMBER</a:t>
            </a:r>
            <a:r>
              <a:rPr lang="en-US" sz="3100" b="1" dirty="0" smtClean="0">
                <a:solidFill>
                  <a:srgbClr val="FFFF00"/>
                </a:solidFill>
              </a:rPr>
              <a:t>: </a:t>
            </a:r>
            <a:r>
              <a:rPr lang="en-US" sz="3100" b="1" u="sng" dirty="0" smtClean="0">
                <a:solidFill>
                  <a:srgbClr val="FFFF00"/>
                </a:solidFill>
              </a:rPr>
              <a:t>This is your assessment, it is going in as a test grade</a:t>
            </a:r>
            <a:r>
              <a:rPr lang="en-US" sz="3100" b="1" dirty="0" smtClean="0"/>
              <a:t> – You need to take it very seriously, I will be coming around and asking questions as well as sitting with you and your partner. It is also essential that you do not just use your knowledge from the document you read immediately prior to this interview but also use the information we have learned throughout this (mini) unit on the Crusades. If your partner is struggling make sure at least you are doing your part!</a:t>
            </a:r>
            <a:endParaRPr lang="en-US" sz="3100" b="1" dirty="0"/>
          </a:p>
        </p:txBody>
      </p:sp>
    </p:spTree>
    <p:extLst>
      <p:ext uri="{BB962C8B-B14F-4D97-AF65-F5344CB8AC3E}">
        <p14:creationId xmlns:p14="http://schemas.microsoft.com/office/powerpoint/2010/main" val="3292891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algn="ctr">
              <a:lnSpc>
                <a:spcPct val="150000"/>
              </a:lnSpc>
              <a:spcBef>
                <a:spcPts val="0"/>
              </a:spcBef>
              <a:buNone/>
            </a:pPr>
            <a:r>
              <a:rPr lang="en-US" b="1" u="sng" dirty="0" smtClean="0">
                <a:latin typeface="Arial Black" pitchFamily="34" charset="0"/>
              </a:rPr>
              <a:t>Crusader News Interview Questions</a:t>
            </a:r>
            <a:endParaRPr lang="en-US" b="1" dirty="0" smtClean="0">
              <a:latin typeface="Arial Black" pitchFamily="34" charset="0"/>
            </a:endParaRPr>
          </a:p>
          <a:p>
            <a:pPr marL="514350" indent="-514350" fontAlgn="base">
              <a:lnSpc>
                <a:spcPct val="150000"/>
              </a:lnSpc>
              <a:spcBef>
                <a:spcPts val="0"/>
              </a:spcBef>
              <a:buFont typeface="+mj-lt"/>
              <a:buAutoNum type="arabicPeriod"/>
            </a:pPr>
            <a:r>
              <a:rPr lang="en-US" b="1" dirty="0" smtClean="0"/>
              <a:t>Who are you? </a:t>
            </a:r>
          </a:p>
          <a:p>
            <a:pPr marL="514350" indent="-514350" fontAlgn="base">
              <a:lnSpc>
                <a:spcPct val="150000"/>
              </a:lnSpc>
              <a:spcBef>
                <a:spcPts val="0"/>
              </a:spcBef>
              <a:buFont typeface="+mj-lt"/>
              <a:buAutoNum type="arabicPeriod"/>
            </a:pPr>
            <a:r>
              <a:rPr lang="en-US" b="1" dirty="0" smtClean="0"/>
              <a:t>How were you involved in the Crusades?</a:t>
            </a:r>
          </a:p>
          <a:p>
            <a:pPr marL="514350" indent="-514350" fontAlgn="base">
              <a:lnSpc>
                <a:spcPct val="150000"/>
              </a:lnSpc>
              <a:spcBef>
                <a:spcPts val="0"/>
              </a:spcBef>
              <a:buFont typeface="+mj-lt"/>
              <a:buAutoNum type="arabicPeriod"/>
            </a:pPr>
            <a:r>
              <a:rPr lang="en-US" b="1" dirty="0" smtClean="0"/>
              <a:t>What is most significant or memorable about your figure’s participation in the Crusades?</a:t>
            </a:r>
          </a:p>
          <a:p>
            <a:pPr marL="514350" indent="-514350" fontAlgn="base">
              <a:lnSpc>
                <a:spcPct val="150000"/>
              </a:lnSpc>
              <a:spcBef>
                <a:spcPts val="0"/>
              </a:spcBef>
              <a:buFont typeface="+mj-lt"/>
              <a:buAutoNum type="arabicPeriod"/>
            </a:pPr>
            <a:r>
              <a:rPr lang="en-US" b="1" dirty="0" smtClean="0"/>
              <a:t>What would you say was the “high point” of the Crusades for you? </a:t>
            </a:r>
          </a:p>
          <a:p>
            <a:pPr marL="514350" indent="-514350" fontAlgn="base">
              <a:lnSpc>
                <a:spcPct val="150000"/>
              </a:lnSpc>
              <a:spcBef>
                <a:spcPts val="0"/>
              </a:spcBef>
              <a:buFont typeface="+mj-lt"/>
              <a:buAutoNum type="arabicPeriod"/>
            </a:pPr>
            <a:r>
              <a:rPr lang="en-US" b="1" dirty="0" smtClean="0"/>
              <a:t>What would you say was the “low point” of the Crusades for you?</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95600"/>
            <a:ext cx="6019800" cy="3810000"/>
          </a:xfrm>
        </p:spPr>
        <p:txBody>
          <a:bodyPr>
            <a:normAutofit/>
          </a:bodyPr>
          <a:lstStyle/>
          <a:p>
            <a:pPr marL="0" indent="0" algn="ctr">
              <a:lnSpc>
                <a:spcPct val="120000"/>
              </a:lnSpc>
              <a:spcBef>
                <a:spcPts val="0"/>
              </a:spcBef>
              <a:buNone/>
            </a:pPr>
            <a:r>
              <a:rPr lang="en-US" sz="4000" b="1" dirty="0" smtClean="0">
                <a:solidFill>
                  <a:srgbClr val="FFFF00"/>
                </a:solidFill>
              </a:rPr>
              <a:t>What were long-term effects of the Crusades?</a:t>
            </a:r>
          </a:p>
          <a:p>
            <a:pPr marL="0" indent="0">
              <a:lnSpc>
                <a:spcPct val="120000"/>
              </a:lnSpc>
              <a:spcBef>
                <a:spcPts val="0"/>
              </a:spcBef>
              <a:buNone/>
            </a:pPr>
            <a:endParaRPr lang="en-US" sz="4000" b="1" dirty="0" smtClean="0"/>
          </a:p>
          <a:p>
            <a:pPr marL="0" indent="0">
              <a:lnSpc>
                <a:spcPct val="120000"/>
              </a:lnSpc>
              <a:spcBef>
                <a:spcPts val="0"/>
              </a:spcBef>
              <a:buNone/>
            </a:pPr>
            <a:r>
              <a:rPr lang="en-US" b="1" dirty="0" smtClean="0"/>
              <a:t>Montage Playlist: “Effects of the Crusades”</a:t>
            </a:r>
            <a:endParaRPr lang="en-US" dirty="0" smtClean="0"/>
          </a:p>
          <a:p>
            <a:endParaRPr lang="en-US" dirty="0"/>
          </a:p>
        </p:txBody>
      </p:sp>
      <p:pic>
        <p:nvPicPr>
          <p:cNvPr id="49154" name="Picture 2" descr="Image result for distrust funny picture"/>
          <p:cNvPicPr>
            <a:picLocks noChangeAspect="1" noChangeArrowheads="1"/>
          </p:cNvPicPr>
          <p:nvPr/>
        </p:nvPicPr>
        <p:blipFill>
          <a:blip r:embed="rId2" cstate="print"/>
          <a:srcRect/>
          <a:stretch>
            <a:fillRect/>
          </a:stretch>
        </p:blipFill>
        <p:spPr bwMode="auto">
          <a:xfrm>
            <a:off x="0" y="0"/>
            <a:ext cx="3556000" cy="2667000"/>
          </a:xfrm>
          <a:prstGeom prst="rect">
            <a:avLst/>
          </a:prstGeom>
          <a:noFill/>
        </p:spPr>
      </p:pic>
      <p:pic>
        <p:nvPicPr>
          <p:cNvPr id="49156" name="Picture 4" descr="Image result for learning meme"/>
          <p:cNvPicPr>
            <a:picLocks noChangeAspect="1" noChangeArrowheads="1"/>
          </p:cNvPicPr>
          <p:nvPr/>
        </p:nvPicPr>
        <p:blipFill>
          <a:blip r:embed="rId3" cstate="print"/>
          <a:srcRect/>
          <a:stretch>
            <a:fillRect/>
          </a:stretch>
        </p:blipFill>
        <p:spPr bwMode="auto">
          <a:xfrm>
            <a:off x="5791200" y="0"/>
            <a:ext cx="3352800" cy="2684911"/>
          </a:xfrm>
          <a:prstGeom prst="rect">
            <a:avLst/>
          </a:prstGeom>
          <a:noFill/>
        </p:spPr>
      </p:pic>
      <p:pic>
        <p:nvPicPr>
          <p:cNvPr id="49159" name="Picture 7"/>
          <p:cNvPicPr>
            <a:picLocks noChangeAspect="1" noChangeArrowheads="1"/>
          </p:cNvPicPr>
          <p:nvPr/>
        </p:nvPicPr>
        <p:blipFill>
          <a:blip r:embed="rId4" cstate="print"/>
          <a:srcRect/>
          <a:stretch>
            <a:fillRect/>
          </a:stretch>
        </p:blipFill>
        <p:spPr bwMode="auto">
          <a:xfrm>
            <a:off x="3762375" y="0"/>
            <a:ext cx="1800225" cy="2667000"/>
          </a:xfrm>
          <a:prstGeom prst="rect">
            <a:avLst/>
          </a:prstGeom>
          <a:noFill/>
          <a:ln w="9525">
            <a:noFill/>
            <a:miter lim="800000"/>
            <a:headEnd/>
            <a:tailEnd/>
          </a:ln>
        </p:spPr>
      </p:pic>
      <p:pic>
        <p:nvPicPr>
          <p:cNvPr id="49163" name="Picture 11" descr="Image result for superman"/>
          <p:cNvPicPr>
            <a:picLocks noChangeAspect="1" noChangeArrowheads="1"/>
          </p:cNvPicPr>
          <p:nvPr/>
        </p:nvPicPr>
        <p:blipFill>
          <a:blip r:embed="rId5" cstate="print"/>
          <a:srcRect/>
          <a:stretch>
            <a:fillRect/>
          </a:stretch>
        </p:blipFill>
        <p:spPr bwMode="auto">
          <a:xfrm>
            <a:off x="6274002" y="3048000"/>
            <a:ext cx="2869998" cy="3352800"/>
          </a:xfrm>
          <a:prstGeom prst="rect">
            <a:avLst/>
          </a:prstGeom>
          <a:noFill/>
        </p:spPr>
      </p:pic>
      <p:pic>
        <p:nvPicPr>
          <p:cNvPr id="49165" name="Picture 13" descr="Image result for crown"/>
          <p:cNvPicPr>
            <a:picLocks noChangeAspect="1" noChangeArrowheads="1"/>
          </p:cNvPicPr>
          <p:nvPr/>
        </p:nvPicPr>
        <p:blipFill>
          <a:blip r:embed="rId6" cstate="print"/>
          <a:srcRect/>
          <a:stretch>
            <a:fillRect/>
          </a:stretch>
        </p:blipFill>
        <p:spPr bwMode="auto">
          <a:xfrm>
            <a:off x="7086600" y="2514600"/>
            <a:ext cx="1415415" cy="83259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zQVTxiUAAAi00A.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8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14600"/>
            <a:ext cx="9144000" cy="2514600"/>
          </a:xfrm>
        </p:spPr>
        <p:txBody>
          <a:bodyPr>
            <a:normAutofit lnSpcReduction="10000"/>
          </a:bodyPr>
          <a:lstStyle/>
          <a:p>
            <a:pPr marL="0" indent="0">
              <a:spcBef>
                <a:spcPts val="0"/>
              </a:spcBef>
              <a:buNone/>
            </a:pPr>
            <a:r>
              <a:rPr lang="en-US" b="1" dirty="0" smtClean="0"/>
              <a:t>Includes the city of Jerusalem which has religious significance as the Land of Israel and the religions which descended from ancient Israelites (Judaism, Christianity and Islam). The birth place of Jesus and the site of </a:t>
            </a:r>
            <a:r>
              <a:rPr lang="en-US" b="1" dirty="0" err="1" smtClean="0"/>
              <a:t>Isra</a:t>
            </a:r>
            <a:r>
              <a:rPr lang="en-US" b="1" dirty="0" smtClean="0"/>
              <a:t> and </a:t>
            </a:r>
            <a:r>
              <a:rPr lang="en-US" b="1" dirty="0" err="1" smtClean="0"/>
              <a:t>Mi'raj</a:t>
            </a:r>
            <a:r>
              <a:rPr lang="en-US" b="1" dirty="0" smtClean="0"/>
              <a:t> of the Islamic faith.</a:t>
            </a:r>
          </a:p>
          <a:p>
            <a:endParaRPr lang="en-US" dirty="0" smtClean="0"/>
          </a:p>
        </p:txBody>
      </p:sp>
      <p:pic>
        <p:nvPicPr>
          <p:cNvPr id="2051" name="Picture 3"/>
          <p:cNvPicPr>
            <a:picLocks noChangeAspect="1" noChangeArrowheads="1"/>
          </p:cNvPicPr>
          <p:nvPr/>
        </p:nvPicPr>
        <p:blipFill>
          <a:blip r:embed="rId2" cstate="print"/>
          <a:srcRect/>
          <a:stretch>
            <a:fillRect/>
          </a:stretch>
        </p:blipFill>
        <p:spPr bwMode="auto">
          <a:xfrm>
            <a:off x="0" y="0"/>
            <a:ext cx="9144000" cy="253305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04800" y="4813100"/>
            <a:ext cx="9677400" cy="20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2.bp.blogspot.com/--ooVGWNo_uw/U-bC_Bp46cI/AAAAAAAAFNE/j7e7KrRmbsI/s1600/Abrahamic-Religions-Timeline1.jpg"/>
          <p:cNvPicPr>
            <a:picLocks noChangeAspect="1" noChangeArrowheads="1"/>
          </p:cNvPicPr>
          <p:nvPr/>
        </p:nvPicPr>
        <p:blipFill>
          <a:blip r:embed="rId2" cstate="print"/>
          <a:srcRect/>
          <a:stretch>
            <a:fillRect/>
          </a:stretch>
        </p:blipFill>
        <p:spPr bwMode="auto">
          <a:xfrm>
            <a:off x="-152400" y="3302705"/>
            <a:ext cx="9448800" cy="3783895"/>
          </a:xfrm>
          <a:prstGeom prst="rect">
            <a:avLst/>
          </a:prstGeom>
          <a:noFill/>
        </p:spPr>
      </p:pic>
      <p:pic>
        <p:nvPicPr>
          <p:cNvPr id="6145" name="Picture 1"/>
          <p:cNvPicPr>
            <a:picLocks noChangeAspect="1" noChangeArrowheads="1"/>
          </p:cNvPicPr>
          <p:nvPr/>
        </p:nvPicPr>
        <p:blipFill>
          <a:blip r:embed="rId3" cstate="print"/>
          <a:srcRect/>
          <a:stretch>
            <a:fillRect/>
          </a:stretch>
        </p:blipFill>
        <p:spPr bwMode="auto">
          <a:xfrm>
            <a:off x="-243322" y="0"/>
            <a:ext cx="976832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latin typeface="Algerian" pitchFamily="82" charset="0"/>
              </a:rPr>
              <a:t>How Did the Crusades Start?</a:t>
            </a:r>
            <a:br>
              <a:rPr lang="en-US" dirty="0" smtClean="0">
                <a:latin typeface="Algerian" pitchFamily="82" charset="0"/>
              </a:rPr>
            </a:br>
            <a:r>
              <a:rPr lang="en-US" dirty="0" smtClean="0">
                <a:latin typeface="Algerian" pitchFamily="82" charset="0"/>
                <a:hlinkClick r:id="rId2"/>
              </a:rPr>
              <a:t>Crash Course</a:t>
            </a:r>
            <a:endParaRPr lang="en-US" dirty="0">
              <a:latin typeface="Algerian" pitchFamily="82" charset="0"/>
            </a:endParaRPr>
          </a:p>
        </p:txBody>
      </p:sp>
      <p:sp>
        <p:nvSpPr>
          <p:cNvPr id="3" name="Content Placeholder 2"/>
          <p:cNvSpPr>
            <a:spLocks noGrp="1"/>
          </p:cNvSpPr>
          <p:nvPr>
            <p:ph idx="1"/>
          </p:nvPr>
        </p:nvSpPr>
        <p:spPr/>
        <p:txBody>
          <a:bodyPr/>
          <a:lstStyle/>
          <a:p>
            <a:endParaRPr lang="en-US" dirty="0"/>
          </a:p>
        </p:txBody>
      </p:sp>
      <p:pic>
        <p:nvPicPr>
          <p:cNvPr id="78850" name="Picture 2" descr="Image result for crusades"/>
          <p:cNvPicPr>
            <a:picLocks noChangeAspect="1" noChangeArrowheads="1"/>
          </p:cNvPicPr>
          <p:nvPr/>
        </p:nvPicPr>
        <p:blipFill>
          <a:blip r:embed="rId3" cstate="print"/>
          <a:srcRect/>
          <a:stretch>
            <a:fillRect/>
          </a:stretch>
        </p:blipFill>
        <p:spPr bwMode="auto">
          <a:xfrm>
            <a:off x="0" y="1143000"/>
            <a:ext cx="9158866" cy="5867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257800"/>
            <a:ext cx="9220200" cy="1600200"/>
          </a:xfrm>
        </p:spPr>
        <p:txBody>
          <a:bodyPr>
            <a:normAutofit fontScale="92500"/>
          </a:bodyPr>
          <a:lstStyle/>
          <a:p>
            <a:pPr marL="0" indent="0">
              <a:buNone/>
            </a:pPr>
            <a:r>
              <a:rPr lang="en-US" sz="4200" u="sng" dirty="0" smtClean="0">
                <a:solidFill>
                  <a:srgbClr val="92D050"/>
                </a:solidFill>
                <a:latin typeface="Algerian" panose="04020705040A02060702" pitchFamily="82" charset="0"/>
              </a:rPr>
              <a:t>Two Sides in a Crusade – Sources</a:t>
            </a:r>
          </a:p>
          <a:p>
            <a:pPr marL="0" indent="0">
              <a:buNone/>
            </a:pPr>
            <a:r>
              <a:rPr lang="en-US" sz="4200" u="sng" dirty="0" smtClean="0">
                <a:solidFill>
                  <a:srgbClr val="92D050"/>
                </a:solidFill>
                <a:latin typeface="Algerian" panose="04020705040A02060702" pitchFamily="82" charset="0"/>
              </a:rPr>
              <a:t>*Do not Answer Questions on Back</a:t>
            </a:r>
          </a:p>
        </p:txBody>
      </p:sp>
      <p:pic>
        <p:nvPicPr>
          <p:cNvPr id="1026" name="Picture 2" descr="Image result for muslim vs christian crusade bat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1"/>
            <a:ext cx="9220200" cy="474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4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10200"/>
            <a:ext cx="9144000" cy="1066800"/>
          </a:xfrm>
        </p:spPr>
        <p:txBody>
          <a:bodyPr>
            <a:noAutofit/>
          </a:bodyPr>
          <a:lstStyle/>
          <a:p>
            <a:pPr algn="ctr">
              <a:buNone/>
            </a:pPr>
            <a:r>
              <a:rPr lang="en-US" sz="8000" dirty="0" smtClean="0">
                <a:solidFill>
                  <a:srgbClr val="00B0F0"/>
                </a:solidFill>
                <a:latin typeface="Stencil" pitchFamily="82" charset="0"/>
              </a:rPr>
              <a:t>Pair</a:t>
            </a:r>
            <a:r>
              <a:rPr lang="en-US" sz="8000" dirty="0" smtClean="0">
                <a:latin typeface="Stencil" pitchFamily="82" charset="0"/>
              </a:rPr>
              <a:t> </a:t>
            </a:r>
            <a:r>
              <a:rPr lang="en-US" sz="8000" dirty="0" smtClean="0">
                <a:solidFill>
                  <a:srgbClr val="EA44CA"/>
                </a:solidFill>
                <a:latin typeface="Stencil" pitchFamily="82" charset="0"/>
              </a:rPr>
              <a:t>–</a:t>
            </a:r>
            <a:r>
              <a:rPr lang="en-US" sz="8000" dirty="0" smtClean="0">
                <a:latin typeface="Stencil" pitchFamily="82" charset="0"/>
              </a:rPr>
              <a:t> </a:t>
            </a:r>
            <a:r>
              <a:rPr lang="en-US" sz="8000" dirty="0" smtClean="0">
                <a:solidFill>
                  <a:srgbClr val="FFFF00"/>
                </a:solidFill>
                <a:latin typeface="Stencil" pitchFamily="82" charset="0"/>
              </a:rPr>
              <a:t>Share</a:t>
            </a:r>
          </a:p>
        </p:txBody>
      </p:sp>
      <p:pic>
        <p:nvPicPr>
          <p:cNvPr id="41986" name="Picture 2" descr="Image result for high five"/>
          <p:cNvPicPr>
            <a:picLocks noChangeAspect="1" noChangeArrowheads="1"/>
          </p:cNvPicPr>
          <p:nvPr/>
        </p:nvPicPr>
        <p:blipFill>
          <a:blip r:embed="rId2" cstate="print"/>
          <a:srcRect/>
          <a:stretch>
            <a:fillRect/>
          </a:stretch>
        </p:blipFill>
        <p:spPr bwMode="auto">
          <a:xfrm>
            <a:off x="-457199" y="-1"/>
            <a:ext cx="9673430" cy="543864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7106" name="AutoShape 2" descr="Image result for crusad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Image result for crusad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Image result for crusades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1" name="Picture 7"/>
          <p:cNvPicPr>
            <a:picLocks noChangeAspect="1" noChangeArrowheads="1"/>
          </p:cNvPicPr>
          <p:nvPr/>
        </p:nvPicPr>
        <p:blipFill>
          <a:blip r:embed="rId2" cstate="print"/>
          <a:srcRect/>
          <a:stretch>
            <a:fillRect/>
          </a:stretch>
        </p:blipFill>
        <p:spPr bwMode="auto">
          <a:xfrm>
            <a:off x="0" y="76200"/>
            <a:ext cx="915416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TotalTime>
  <Words>1024</Words>
  <Application>Microsoft Office PowerPoint</Application>
  <PresentationFormat>On-screen Show (4:3)</PresentationFormat>
  <Paragraphs>100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How Did the Crusades Start? Crash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Crusaders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Shafer</dc:creator>
  <cp:lastModifiedBy>Windows User</cp:lastModifiedBy>
  <cp:revision>39</cp:revision>
  <dcterms:created xsi:type="dcterms:W3CDTF">2018-04-04T02:51:40Z</dcterms:created>
  <dcterms:modified xsi:type="dcterms:W3CDTF">2018-04-17T17:01:41Z</dcterms:modified>
</cp:coreProperties>
</file>